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DCDC"/>
    <a:srgbClr val="DDDDDD"/>
    <a:srgbClr val="F2F2F2"/>
    <a:srgbClr val="E1E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39647-73CC-8277-963F-01969E6D801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E753DE2-4645-9120-6455-E32ED2D94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DC1783A-02C9-B39B-B109-A45010B6F806}"/>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6317B5D8-4313-A77C-5EEF-FAB64D3C43E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2E47E8-64F8-9F52-E372-2F42F2CE48EA}"/>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14458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91BA3-766F-FEA9-1308-436DA5667E0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75801AD-6DAB-746A-12B4-14ABA10E9FC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0FAA71-19E7-75E7-7FD9-D9BB65AB1735}"/>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A8339D77-C3F2-411B-AF0A-F049BA4FCAA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A2A2E6F-A639-2B9E-5177-FC4803F9AD54}"/>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67595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BEBDFE6-A31D-B573-83BC-7E9C5B35E91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1466B9F-09D6-D9D1-6D58-811FD31E150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F4BDB8-52E5-454B-5981-82CF9FEA018E}"/>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FDFE380C-FC2C-2D22-D9C2-F7A78BC420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2D40A2-3D06-2EB9-42E1-28CE047EC21B}"/>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8701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DD938-F0A5-6552-9804-3B8E17B69B1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FFE318B-0399-302D-B51A-496038BEB5A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841AD62-FAE4-0946-172A-132031A212BD}"/>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0FE1C463-BA72-41FD-4D96-3BCE0DCDD7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13B954-BD98-9393-3922-2BC680A6A35C}"/>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2963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1B58E-BF26-54B2-E45B-7C56768F5B5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E8DA713-DE7C-2652-008C-EEDCF1658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57CD69F-90A6-6793-3E9C-E52662CEB314}"/>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7CD21D81-9AE9-572C-D90B-D0F1A2C74C9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EC48B4-3F2B-EF68-5B5B-2D4D5E521DBD}"/>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72698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F0D5-7537-5774-2DE6-74B6543AF3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47737D5-7FF6-3F78-E7D0-B8B03550B97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E3C0978-E887-5A0D-6035-26EDA8C928F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EEF1D59-ECCB-7085-7805-5457013DD747}"/>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6" name="Pladsholder til sidefod 5">
            <a:extLst>
              <a:ext uri="{FF2B5EF4-FFF2-40B4-BE49-F238E27FC236}">
                <a16:creationId xmlns:a16="http://schemas.microsoft.com/office/drawing/2014/main" id="{63A48AD1-415D-CA04-CEA1-4114ABCDBB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71A926-3694-91EF-5845-E02504508BB2}"/>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99486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A606D-2B4E-269C-326F-883E71D1F31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F6DD4D-4C31-B391-1F96-23AF5F0BA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45BBF3-8470-910E-5822-D61AF4980F3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3AAF684-23DE-BF8C-67FF-70E15F0FF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B91C3A-70FF-0EFC-A958-2D7EF038A26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CCD6157-11EB-1211-D421-2E31A373CA27}"/>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8" name="Pladsholder til sidefod 7">
            <a:extLst>
              <a:ext uri="{FF2B5EF4-FFF2-40B4-BE49-F238E27FC236}">
                <a16:creationId xmlns:a16="http://schemas.microsoft.com/office/drawing/2014/main" id="{E31AE2E8-F95D-EADD-37BD-7922A97D36B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68DB9E1-E788-D0EA-A4FE-22692CC233AB}"/>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19968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57007-6754-3210-8B34-4824562900B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2E1D73-4BFB-A07E-737B-A5EB10A9ED8A}"/>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4" name="Pladsholder til sidefod 3">
            <a:extLst>
              <a:ext uri="{FF2B5EF4-FFF2-40B4-BE49-F238E27FC236}">
                <a16:creationId xmlns:a16="http://schemas.microsoft.com/office/drawing/2014/main" id="{540AF36D-371F-F18C-856D-AD69A9780B2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E17B50-3373-9E58-F9A2-535CE8AF8E0E}"/>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98654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0923E6C-D2ED-9DE7-7E6C-3EB0581D98C3}"/>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3" name="Pladsholder til sidefod 2">
            <a:extLst>
              <a:ext uri="{FF2B5EF4-FFF2-40B4-BE49-F238E27FC236}">
                <a16:creationId xmlns:a16="http://schemas.microsoft.com/office/drawing/2014/main" id="{6D90EDED-7683-A30C-2C2C-85AE1D04E1C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A4240A-0075-36D1-F753-BF1A01BB8F48}"/>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8529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5D88B-F310-E325-E1E2-1AAAAB48E17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9648E2F-462C-1010-70D8-B81B57F8C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207A44C-E45F-26E2-7A68-7DD0E5DDB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FB8F22D-3F61-B730-AD80-F8D7DD2A9125}"/>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6" name="Pladsholder til sidefod 5">
            <a:extLst>
              <a:ext uri="{FF2B5EF4-FFF2-40B4-BE49-F238E27FC236}">
                <a16:creationId xmlns:a16="http://schemas.microsoft.com/office/drawing/2014/main" id="{78C5FC87-2B97-5D3E-2F61-2B9317B2F75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762DCD-B263-F341-1D55-34BB89D8B9C3}"/>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417545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BE5BF-13D1-3963-5976-B80C143A34A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A4B995-02F5-DEA1-54FE-DEA289862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69613BE-25D7-6D5C-803C-706FD893A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63F32A-1FB0-569E-E81B-10FCDB7BDC1D}"/>
              </a:ext>
            </a:extLst>
          </p:cNvPr>
          <p:cNvSpPr>
            <a:spLocks noGrp="1"/>
          </p:cNvSpPr>
          <p:nvPr>
            <p:ph type="dt" sz="half" idx="10"/>
          </p:nvPr>
        </p:nvSpPr>
        <p:spPr/>
        <p:txBody>
          <a:bodyPr/>
          <a:lstStyle/>
          <a:p>
            <a:fld id="{4DC91AAC-6B63-4DDD-9EC4-43919EAFB365}" type="datetimeFigureOut">
              <a:rPr lang="da-DK" smtClean="0"/>
              <a:t>09-04-2024</a:t>
            </a:fld>
            <a:endParaRPr lang="da-DK"/>
          </a:p>
        </p:txBody>
      </p:sp>
      <p:sp>
        <p:nvSpPr>
          <p:cNvPr id="6" name="Pladsholder til sidefod 5">
            <a:extLst>
              <a:ext uri="{FF2B5EF4-FFF2-40B4-BE49-F238E27FC236}">
                <a16:creationId xmlns:a16="http://schemas.microsoft.com/office/drawing/2014/main" id="{4F962ADD-6AD6-D21E-1A7E-7FB4FD2F74B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53231BA-5111-C280-0710-FED0B784D869}"/>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45057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94E59E-47FB-8ED3-E0C3-2A8B9EEF2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1F3DBD4-303B-25B2-2DCC-BA0B203BF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393F60-EA99-FF87-A7CB-989BF0933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91AAC-6B63-4DDD-9EC4-43919EAFB365}" type="datetimeFigureOut">
              <a:rPr lang="da-DK" smtClean="0"/>
              <a:t>09-04-2024</a:t>
            </a:fld>
            <a:endParaRPr lang="da-DK"/>
          </a:p>
        </p:txBody>
      </p:sp>
      <p:sp>
        <p:nvSpPr>
          <p:cNvPr id="5" name="Pladsholder til sidefod 4">
            <a:extLst>
              <a:ext uri="{FF2B5EF4-FFF2-40B4-BE49-F238E27FC236}">
                <a16:creationId xmlns:a16="http://schemas.microsoft.com/office/drawing/2014/main" id="{CC96FAEC-56EF-2F73-CF78-70EC0A1FC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EA9CC6F-915C-78C5-3634-0469AE531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6E47D-6FA0-47A0-A214-64AE6387694A}" type="slidenum">
              <a:rPr lang="da-DK" smtClean="0"/>
              <a:t>‹nr.›</a:t>
            </a:fld>
            <a:endParaRPr lang="da-DK"/>
          </a:p>
        </p:txBody>
      </p:sp>
    </p:spTree>
    <p:extLst>
      <p:ext uri="{BB962C8B-B14F-4D97-AF65-F5344CB8AC3E}">
        <p14:creationId xmlns:p14="http://schemas.microsoft.com/office/powerpoint/2010/main" val="209321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ECECEC"/>
            </a:gs>
            <a:gs pos="25000">
              <a:srgbClr val="E6E6E6"/>
            </a:gs>
            <a:gs pos="0">
              <a:srgbClr val="DDDDDD"/>
            </a:gs>
            <a:gs pos="59000">
              <a:srgbClr val="F2F2F2"/>
            </a:gs>
            <a:gs pos="100000">
              <a:srgbClr val="F2F2F2"/>
            </a:gs>
          </a:gsLst>
          <a:lin ang="0" scaled="1"/>
          <a:tileRect/>
        </a:gradFill>
        <a:effectLst/>
      </p:bgPr>
    </p:bg>
    <p:spTree>
      <p:nvGrpSpPr>
        <p:cNvPr id="1" name=""/>
        <p:cNvGrpSpPr/>
        <p:nvPr/>
      </p:nvGrpSpPr>
      <p:grpSpPr>
        <a:xfrm>
          <a:off x="0" y="0"/>
          <a:ext cx="0" cy="0"/>
          <a:chOff x="0" y="0"/>
          <a:chExt cx="0" cy="0"/>
        </a:xfrm>
      </p:grpSpPr>
      <p:pic>
        <p:nvPicPr>
          <p:cNvPr id="7" name="Billede 6" descr="Et billede, der indeholder tegning, møbel, tekst, skitse&#10;&#10;Automatisk genereret beskrivelse">
            <a:extLst>
              <a:ext uri="{FF2B5EF4-FFF2-40B4-BE49-F238E27FC236}">
                <a16:creationId xmlns:a16="http://schemas.microsoft.com/office/drawing/2014/main" id="{FEC645C9-68EB-A88A-5AC1-322E60B49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437" y="1546013"/>
            <a:ext cx="4980484" cy="4497340"/>
          </a:xfrm>
          <a:prstGeom prst="rect">
            <a:avLst/>
          </a:prstGeom>
          <a:effectLst>
            <a:softEdge rad="292100"/>
          </a:effectLst>
        </p:spPr>
      </p:pic>
      <p:sp>
        <p:nvSpPr>
          <p:cNvPr id="8" name="Titel 7">
            <a:extLst>
              <a:ext uri="{FF2B5EF4-FFF2-40B4-BE49-F238E27FC236}">
                <a16:creationId xmlns:a16="http://schemas.microsoft.com/office/drawing/2014/main" id="{120BAB52-597D-E791-AEE2-6C840A0E0A7B}"/>
              </a:ext>
            </a:extLst>
          </p:cNvPr>
          <p:cNvSpPr>
            <a:spLocks noGrp="1"/>
          </p:cNvSpPr>
          <p:nvPr>
            <p:ph type="title"/>
          </p:nvPr>
        </p:nvSpPr>
        <p:spPr>
          <a:xfrm>
            <a:off x="228600" y="128832"/>
            <a:ext cx="11680371" cy="1180533"/>
          </a:xfrm>
          <a:solidFill>
            <a:srgbClr val="0E1C52"/>
          </a:solidFill>
        </p:spPr>
        <p:txBody>
          <a:bodyPr>
            <a:normAutofit/>
          </a:bodyPr>
          <a:lstStyle/>
          <a:p>
            <a:pPr>
              <a:lnSpc>
                <a:spcPct val="107000"/>
              </a:lnSpc>
              <a:spcAft>
                <a:spcPts val="800"/>
              </a:spcAft>
            </a:pPr>
            <a:r>
              <a:rPr lang="da-DK" sz="4800" b="1" kern="100" dirty="0">
                <a:solidFill>
                  <a:schemeClr val="bg1"/>
                </a:solidFill>
                <a:effectLst/>
                <a:latin typeface="Atkinson Hyperlegible" pitchFamily="2" charset="0"/>
                <a:ea typeface="Calibri" panose="020F0502020204030204" pitchFamily="34" charset="0"/>
                <a:cs typeface="Times New Roman" panose="02020603050405020304" pitchFamily="18" charset="0"/>
              </a:rPr>
              <a:t>      HUSK </a:t>
            </a:r>
            <a:r>
              <a:rPr lang="da-DK" sz="4800" b="1" kern="100" dirty="0" err="1">
                <a:solidFill>
                  <a:schemeClr val="bg1"/>
                </a:solidFill>
                <a:effectLst/>
                <a:latin typeface="Atkinson Hyperlegible" pitchFamily="2" charset="0"/>
                <a:ea typeface="Calibri" panose="020F0502020204030204" pitchFamily="34" charset="0"/>
                <a:cs typeface="Times New Roman" panose="02020603050405020304" pitchFamily="18" charset="0"/>
              </a:rPr>
              <a:t>DSAM’s</a:t>
            </a:r>
            <a:r>
              <a:rPr lang="da-DK" sz="4800" b="1" kern="100" dirty="0">
                <a:solidFill>
                  <a:schemeClr val="bg1"/>
                </a:solidFill>
                <a:effectLst/>
                <a:latin typeface="Atkinson Hyperlegible" pitchFamily="2" charset="0"/>
                <a:ea typeface="Calibri" panose="020F0502020204030204" pitchFamily="34" charset="0"/>
                <a:cs typeface="Times New Roman" panose="02020603050405020304" pitchFamily="18" charset="0"/>
              </a:rPr>
              <a:t> ÅRSMØDE 2024</a:t>
            </a:r>
            <a:endParaRPr lang="da-DK"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Billede 45" descr="Et billede, der indeholder tekst, Font/skrifttype, Grafik, logo&#10;&#10;Automatisk genereret beskrivelse">
            <a:extLst>
              <a:ext uri="{FF2B5EF4-FFF2-40B4-BE49-F238E27FC236}">
                <a16:creationId xmlns:a16="http://schemas.microsoft.com/office/drawing/2014/main" id="{F4CE2A25-9854-4DE0-0833-4897F4A686F4}"/>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10826935" y="6129382"/>
            <a:ext cx="1205599" cy="599786"/>
          </a:xfrm>
          <a:prstGeom prst="rect">
            <a:avLst/>
          </a:prstGeom>
          <a:effectLst>
            <a:softEdge rad="0"/>
          </a:effectLst>
        </p:spPr>
      </p:pic>
      <p:sp>
        <p:nvSpPr>
          <p:cNvPr id="47" name="Tekstfelt 46">
            <a:extLst>
              <a:ext uri="{FF2B5EF4-FFF2-40B4-BE49-F238E27FC236}">
                <a16:creationId xmlns:a16="http://schemas.microsoft.com/office/drawing/2014/main" id="{C01BFB5E-4B22-AB60-92A0-E38D4885F73A}"/>
              </a:ext>
            </a:extLst>
          </p:cNvPr>
          <p:cNvSpPr txBox="1"/>
          <p:nvPr/>
        </p:nvSpPr>
        <p:spPr>
          <a:xfrm>
            <a:off x="228600" y="1838661"/>
            <a:ext cx="6587837" cy="3539430"/>
          </a:xfrm>
          <a:prstGeom prst="rect">
            <a:avLst/>
          </a:prstGeom>
          <a:noFill/>
        </p:spPr>
        <p:txBody>
          <a:bodyPr wrap="square" rtlCol="0">
            <a:spAutoFit/>
          </a:bodyPr>
          <a:lstStyle/>
          <a:p>
            <a:pPr>
              <a:spcAft>
                <a:spcPts val="1200"/>
              </a:spcAft>
            </a:pPr>
            <a:r>
              <a:rPr lang="da-DK" sz="1700" b="1" dirty="0">
                <a:effectLst/>
                <a:latin typeface="Atkinson Hyperlegible" pitchFamily="2" charset="0"/>
                <a:ea typeface="Calibri" panose="020F0502020204030204" pitchFamily="34" charset="0"/>
                <a:cs typeface="Calibri" panose="020F0502020204030204" pitchFamily="34" charset="0"/>
              </a:rPr>
              <a:t>Fremtidens brug af kunstig intelligens i almen praksis</a:t>
            </a:r>
          </a:p>
          <a:p>
            <a:pPr>
              <a:spcAft>
                <a:spcPts val="1200"/>
              </a:spcAft>
            </a:pPr>
            <a:r>
              <a:rPr lang="da-DK" sz="1700" dirty="0">
                <a:effectLst/>
                <a:latin typeface="Atkinson Hyperlegible" pitchFamily="2" charset="0"/>
                <a:ea typeface="Calibri" panose="020F0502020204030204" pitchFamily="34" charset="0"/>
                <a:cs typeface="Calibri" panose="020F0502020204030204" pitchFamily="34" charset="0"/>
              </a:rPr>
              <a:t>Kom til DSAM’s årsmøde den </a:t>
            </a:r>
            <a:r>
              <a:rPr lang="da-DK" sz="1700" b="1" dirty="0">
                <a:effectLst/>
                <a:latin typeface="Atkinson Hyperlegible" pitchFamily="2" charset="0"/>
                <a:ea typeface="Calibri" panose="020F0502020204030204" pitchFamily="34" charset="0"/>
                <a:cs typeface="Calibri" panose="020F0502020204030204" pitchFamily="34" charset="0"/>
              </a:rPr>
              <a:t>4. oktober 2024 </a:t>
            </a:r>
            <a:r>
              <a:rPr lang="da-DK" sz="1700" dirty="0">
                <a:effectLst/>
                <a:latin typeface="Atkinson Hyperlegible" pitchFamily="2" charset="0"/>
                <a:ea typeface="Calibri" panose="020F0502020204030204" pitchFamily="34" charset="0"/>
                <a:cs typeface="Calibri" panose="020F0502020204030204" pitchFamily="34" charset="0"/>
              </a:rPr>
              <a:t>i Kolding og hør, hvordan kunstig intelligens (AI) kan have indflydelse på almen praksis. Mød eksperterne praktiserende læge og forfatter Michael Hejmadi, læge og ph.d. Christoffer Bjerre Haase samt lektor og ph.d. i filosofi Sune Hannibal Holm, og deltag i debatter om </a:t>
            </a:r>
            <a:r>
              <a:rPr lang="da-DK" sz="1700" dirty="0" err="1">
                <a:effectLst/>
                <a:latin typeface="Atkinson Hyperlegible" pitchFamily="2" charset="0"/>
                <a:ea typeface="Calibri" panose="020F0502020204030204" pitchFamily="34" charset="0"/>
                <a:cs typeface="Calibri" panose="020F0502020204030204" pitchFamily="34" charset="0"/>
              </a:rPr>
              <a:t>AI's</a:t>
            </a:r>
            <a:r>
              <a:rPr lang="da-DK" sz="1700" dirty="0">
                <a:effectLst/>
                <a:latin typeface="Atkinson Hyperlegible" pitchFamily="2" charset="0"/>
                <a:ea typeface="Calibri" panose="020F0502020204030204" pitchFamily="34" charset="0"/>
                <a:cs typeface="Calibri" panose="020F0502020204030204" pitchFamily="34" charset="0"/>
              </a:rPr>
              <a:t> rolle i diagnosticering og behandling i relation til læge-patient-forholdet. Gå heller ikke gå glip af de mange parallelle sessioner, der handler om alt fra bæredygtighed til aktiv dødshjælp, og muligheden for at være </a:t>
            </a:r>
            <a:r>
              <a:rPr lang="da-DK" sz="1700" dirty="0">
                <a:latin typeface="Atkinson Hyperlegible" pitchFamily="2" charset="0"/>
                <a:ea typeface="Calibri" panose="020F0502020204030204" pitchFamily="34" charset="0"/>
                <a:cs typeface="Calibri" panose="020F0502020204030204" pitchFamily="34" charset="0"/>
              </a:rPr>
              <a:t>social og </a:t>
            </a:r>
            <a:r>
              <a:rPr lang="da-DK" sz="1700" dirty="0">
                <a:effectLst/>
                <a:latin typeface="Atkinson Hyperlegible" pitchFamily="2" charset="0"/>
                <a:ea typeface="Calibri" panose="020F0502020204030204" pitchFamily="34" charset="0"/>
                <a:cs typeface="Calibri" panose="020F0502020204030204" pitchFamily="34" charset="0"/>
              </a:rPr>
              <a:t>netværke med gode kolleger fra hele Danmark.</a:t>
            </a:r>
          </a:p>
          <a:p>
            <a:pPr>
              <a:spcAft>
                <a:spcPts val="1200"/>
              </a:spcAft>
            </a:pPr>
            <a:r>
              <a:rPr lang="da-DK" sz="1700" dirty="0">
                <a:effectLst/>
                <a:latin typeface="Atkinson Hyperlegible" pitchFamily="2" charset="0"/>
                <a:ea typeface="Calibri" panose="020F0502020204030204" pitchFamily="34" charset="0"/>
                <a:cs typeface="Calibri" panose="020F0502020204030204" pitchFamily="34" charset="0"/>
              </a:rPr>
              <a:t>Årsmødet er godkendt til refusion fra Fonden for Almen Praksis.</a:t>
            </a:r>
          </a:p>
        </p:txBody>
      </p:sp>
      <p:pic>
        <p:nvPicPr>
          <p:cNvPr id="55" name="Billede 54" descr="Et billede, der indeholder mønster, Grafik, pixel, design&#10;&#10;Automatisk genereret beskrivelse">
            <a:extLst>
              <a:ext uri="{FF2B5EF4-FFF2-40B4-BE49-F238E27FC236}">
                <a16:creationId xmlns:a16="http://schemas.microsoft.com/office/drawing/2014/main" id="{B08CE770-D2FA-9E12-9722-DFDBC959B7CB}"/>
              </a:ext>
            </a:extLst>
          </p:cNvPr>
          <p:cNvPicPr>
            <a:picLocks noChangeAspect="1"/>
          </p:cNvPicPr>
          <p:nvPr/>
        </p:nvPicPr>
        <p:blipFill>
          <a:blip r:embed="rId5">
            <a:duotone>
              <a:prstClr val="black"/>
              <a:schemeClr val="accent3">
                <a:tint val="45000"/>
                <a:satMod val="400000"/>
              </a:schemeClr>
            </a:duotone>
            <a:alphaModFix/>
            <a:extLst>
              <a:ext uri="{BEBA8EAE-BF5A-486C-A8C5-ECC9F3942E4B}">
                <a14:imgProps xmlns:a14="http://schemas.microsoft.com/office/drawing/2010/main">
                  <a14:imgLayer r:embed="rId6">
                    <a14:imgEffect>
                      <a14:sharpenSoften amount="100000"/>
                    </a14:imgEffect>
                    <a14:imgEffect>
                      <a14:colorTemperature colorTemp="2515"/>
                    </a14:imgEffect>
                    <a14:imgEffect>
                      <a14:saturation sat="400000"/>
                    </a14:imgEffect>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9466" y="5493965"/>
            <a:ext cx="1364035" cy="1364035"/>
          </a:xfrm>
          <a:prstGeom prst="rect">
            <a:avLst/>
          </a:prstGeom>
          <a:effectLst>
            <a:softEdge rad="127000"/>
          </a:effectLst>
        </p:spPr>
      </p:pic>
      <p:sp>
        <p:nvSpPr>
          <p:cNvPr id="57" name="Tekstfelt 56">
            <a:extLst>
              <a:ext uri="{FF2B5EF4-FFF2-40B4-BE49-F238E27FC236}">
                <a16:creationId xmlns:a16="http://schemas.microsoft.com/office/drawing/2014/main" id="{A613887D-D581-23AC-52AE-096D0120CF2D}"/>
              </a:ext>
            </a:extLst>
          </p:cNvPr>
          <p:cNvSpPr txBox="1"/>
          <p:nvPr/>
        </p:nvSpPr>
        <p:spPr>
          <a:xfrm>
            <a:off x="1404671" y="6429275"/>
            <a:ext cx="1596912" cy="584775"/>
          </a:xfrm>
          <a:prstGeom prst="rect">
            <a:avLst/>
          </a:prstGeom>
          <a:noFill/>
        </p:spPr>
        <p:txBody>
          <a:bodyPr wrap="none" rtlCol="0">
            <a:spAutoFit/>
          </a:bodyPr>
          <a:lstStyle/>
          <a:p>
            <a:r>
              <a:rPr lang="da-DK" sz="1400" b="1" kern="100" dirty="0">
                <a:latin typeface="Atkinson Hyperlegible" pitchFamily="2" charset="0"/>
                <a:ea typeface="Calibri" panose="020F0502020204030204" pitchFamily="34" charset="0"/>
                <a:cs typeface="Times New Roman" panose="02020603050405020304" pitchFamily="18" charset="0"/>
              </a:rPr>
              <a:t>Tilmeld dig her! </a:t>
            </a:r>
            <a:endParaRPr lang="da-DK" sz="1400" b="1" kern="100" dirty="0">
              <a:effectLst/>
              <a:latin typeface="Atkinson Hyperlegible" pitchFamily="2"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8515882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a065b5-1cf3-4f86-a01a-67a8409c3bf9" xsi:nil="true"/>
    <lcf76f155ced4ddcb4097134ff3c332f xmlns="e7ea2637-cb69-4d32-acaf-9fa97e91f5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F4DAA5A2068FA40974B9C7413EF5BAB" ma:contentTypeVersion="18" ma:contentTypeDescription="Opret et nyt dokument." ma:contentTypeScope="" ma:versionID="481279ff401eea93decd815418819115">
  <xsd:schema xmlns:xsd="http://www.w3.org/2001/XMLSchema" xmlns:xs="http://www.w3.org/2001/XMLSchema" xmlns:p="http://schemas.microsoft.com/office/2006/metadata/properties" xmlns:ns2="e7ea2637-cb69-4d32-acaf-9fa97e91f580" xmlns:ns3="dca065b5-1cf3-4f86-a01a-67a8409c3bf9" targetNamespace="http://schemas.microsoft.com/office/2006/metadata/properties" ma:root="true" ma:fieldsID="ab0d7d4d9c43304bc526ec763402db21" ns2:_="" ns3:_="">
    <xsd:import namespace="e7ea2637-cb69-4d32-acaf-9fa97e91f580"/>
    <xsd:import namespace="dca065b5-1cf3-4f86-a01a-67a8409c3b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a2637-cb69-4d32-acaf-9fa97e91f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537a6b21-1115-4564-bf7e-867e79a63e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a065b5-1cf3-4f86-a01a-67a8409c3bf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3ac5ed0-349c-40f8-b07a-9920c39f7ab6}" ma:internalName="TaxCatchAll" ma:showField="CatchAllData" ma:web="dca065b5-1cf3-4f86-a01a-67a8409c3bf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42D9F-3445-4B6C-8382-828FED4BABE6}">
  <ds:schemaRefs>
    <ds:schemaRef ds:uri="http://schemas.microsoft.com/sharepoint/v3/contenttype/forms"/>
  </ds:schemaRefs>
</ds:datastoreItem>
</file>

<file path=customXml/itemProps2.xml><?xml version="1.0" encoding="utf-8"?>
<ds:datastoreItem xmlns:ds="http://schemas.openxmlformats.org/officeDocument/2006/customXml" ds:itemID="{8B264A41-4A97-4BAB-A35D-7000DA682020}">
  <ds:schemaRefs>
    <ds:schemaRef ds:uri="http://schemas.microsoft.com/office/2006/metadata/properties"/>
    <ds:schemaRef ds:uri="http://schemas.microsoft.com/office/infopath/2007/PartnerControls"/>
    <ds:schemaRef ds:uri="dca065b5-1cf3-4f86-a01a-67a8409c3bf9"/>
    <ds:schemaRef ds:uri="f76e3a79-fa1c-40ac-af2f-6a022b2bdf21"/>
  </ds:schemaRefs>
</ds:datastoreItem>
</file>

<file path=customXml/itemProps3.xml><?xml version="1.0" encoding="utf-8"?>
<ds:datastoreItem xmlns:ds="http://schemas.openxmlformats.org/officeDocument/2006/customXml" ds:itemID="{7E980893-CB1E-4E7B-838A-DD19A1612BCE}"/>
</file>

<file path=docProps/app.xml><?xml version="1.0" encoding="utf-8"?>
<Properties xmlns="http://schemas.openxmlformats.org/officeDocument/2006/extended-properties" xmlns:vt="http://schemas.openxmlformats.org/officeDocument/2006/docPropsVTypes">
  <TotalTime>75</TotalTime>
  <Words>138</Words>
  <Application>Microsoft Office PowerPoint</Application>
  <PresentationFormat>Widescreen</PresentationFormat>
  <Paragraphs>5</Paragraphs>
  <Slides>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vt:i4>
      </vt:variant>
    </vt:vector>
  </HeadingPairs>
  <TitlesOfParts>
    <vt:vector size="6" baseType="lpstr">
      <vt:lpstr>Arial</vt:lpstr>
      <vt:lpstr>Atkinson Hyperlegible</vt:lpstr>
      <vt:lpstr>Calibri</vt:lpstr>
      <vt:lpstr>Calibri Light</vt:lpstr>
      <vt:lpstr>Office-tema</vt:lpstr>
      <vt:lpstr>      HUSK DSAM’s ÅRSMØDE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HUSK DSAM’s ÅRSMØDE 2024</dc:title>
  <dc:creator>Luna Andreasen</dc:creator>
  <cp:lastModifiedBy>Annette Gehrs</cp:lastModifiedBy>
  <cp:revision>5</cp:revision>
  <dcterms:created xsi:type="dcterms:W3CDTF">2024-02-22T12:48:48Z</dcterms:created>
  <dcterms:modified xsi:type="dcterms:W3CDTF">2024-04-09T12:18:33Z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0x010100DF4DAA5A2068FA40974B9C7413EF5BAB</vt:lpwstr>
  </property>
  <property fmtid="{D5CDD505-2E9C-101B-9397-08002B2CF9AE}" pid="3" name="MediaServiceImageTags">
    <vt:lpwstr/>
  </property>
</Properties>
</file>