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87"/>
    <p:restoredTop sz="94704"/>
  </p:normalViewPr>
  <p:slideViewPr>
    <p:cSldViewPr snapToGrid="0">
      <p:cViewPr>
        <p:scale>
          <a:sx n="82" d="100"/>
          <a:sy n="82" d="100"/>
        </p:scale>
        <p:origin x="360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730DA-E0CC-D549-B1FD-DDCCCEEC5090}" type="datetimeFigureOut">
              <a:rPr lang="da-DK" smtClean="0"/>
              <a:t>14.04.2026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3FCB9-D121-7E41-9494-06C8FAFCDC1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1175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87850D-2109-0840-93E7-2A2E8725431A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8554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939647-73CC-8277-963F-01969E6D8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E753DE2-4645-9120-6455-E32ED2D94B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DC1783A-02C9-B39B-B109-A45010B6F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1AAC-6B63-4DDD-9EC4-43919EAFB365}" type="datetimeFigureOut">
              <a:rPr lang="da-DK" smtClean="0"/>
              <a:t>14.04.2026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317B5D8-4313-A77C-5EEF-FAB64D3C4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22E47E8-64F8-9F52-E372-2F42F2CE4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E47D-6FA0-47A0-A214-64AE6387694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9015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D91BA3-766F-FEA9-1308-436DA5667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75801AD-6DAB-746A-12B4-14ABA10E9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0FAA71-19E7-75E7-7FD9-D9BB65AB1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1AAC-6B63-4DDD-9EC4-43919EAFB365}" type="datetimeFigureOut">
              <a:rPr lang="da-DK" smtClean="0"/>
              <a:t>14.04.2026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339D77-C3F2-411B-AF0A-F049BA4FC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A2A2E6F-A639-2B9E-5177-FC4803F9A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E47D-6FA0-47A0-A214-64AE6387694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1517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FBEBDFE6-A31D-B573-83BC-7E9C5B35E9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1466B9F-09D6-D9D1-6D58-811FD31E1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BF4BDB8-52E5-454B-5981-82CF9FEA0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1AAC-6B63-4DDD-9EC4-43919EAFB365}" type="datetimeFigureOut">
              <a:rPr lang="da-DK" smtClean="0"/>
              <a:t>14.04.2026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DFE380C-FC2C-2D22-D9C2-F7A78BC42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32D40A2-3D06-2EB9-42E1-28CE047EC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E47D-6FA0-47A0-A214-64AE6387694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0100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9DD938-F0A5-6552-9804-3B8E17B6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FFE318B-0399-302D-B51A-496038BEB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841AD62-FAE4-0946-172A-132031A21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1AAC-6B63-4DDD-9EC4-43919EAFB365}" type="datetimeFigureOut">
              <a:rPr lang="da-DK" smtClean="0"/>
              <a:t>14.04.2026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FE1C463-BA72-41FD-4D96-3BCE0DCDD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A13B954-BD98-9393-3922-2BC680A6A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E47D-6FA0-47A0-A214-64AE6387694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9911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01B58E-BF26-54B2-E45B-7C56768F5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E8DA713-DE7C-2652-008C-EEDCF1658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57CD69F-90A6-6793-3E9C-E52662CEB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1AAC-6B63-4DDD-9EC4-43919EAFB365}" type="datetimeFigureOut">
              <a:rPr lang="da-DK" smtClean="0"/>
              <a:t>14.04.2026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CD21D81-9AE9-572C-D90B-D0F1A2C74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3EC48B4-3F2B-EF68-5B5B-2D4D5E521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E47D-6FA0-47A0-A214-64AE6387694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686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FCF0D5-7537-5774-2DE6-74B6543AF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47737D5-7FF6-3F78-E7D0-B8B03550B9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E3C0978-E887-5A0D-6035-26EDA8C92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EEF1D59-ECCB-7085-7805-5457013DD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1AAC-6B63-4DDD-9EC4-43919EAFB365}" type="datetimeFigureOut">
              <a:rPr lang="da-DK" smtClean="0"/>
              <a:t>14.04.2026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3A48AD1-415D-CA04-CEA1-4114ABCDB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871A926-3694-91EF-5845-E0250450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E47D-6FA0-47A0-A214-64AE6387694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429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0A606D-2B4E-269C-326F-883E71D1F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2F6DD4D-4C31-B391-1F96-23AF5F0BA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745BBF3-8470-910E-5822-D61AF4980F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93AAF684-23DE-BF8C-67FF-70E15F0FF6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8DB91C3A-70FF-0EFC-A958-2D7EF038A2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ECCD6157-11EB-1211-D421-2E31A373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1AAC-6B63-4DDD-9EC4-43919EAFB365}" type="datetimeFigureOut">
              <a:rPr lang="da-DK" smtClean="0"/>
              <a:t>14.04.2026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E31AE2E8-F95D-EADD-37BD-7922A97D3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B68DB9E1-E788-D0EA-A4FE-22692CC23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E47D-6FA0-47A0-A214-64AE6387694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4915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857007-6754-3210-8B34-482456290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32E1D73-4BFB-A07E-737B-A5EB10A9E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1AAC-6B63-4DDD-9EC4-43919EAFB365}" type="datetimeFigureOut">
              <a:rPr lang="da-DK" smtClean="0"/>
              <a:t>14.04.2026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40AF36D-371F-F18C-856D-AD69A9780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4E17B50-3373-9E58-F9A2-535CE8AF8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E47D-6FA0-47A0-A214-64AE6387694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0289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0923E6C-D2ED-9DE7-7E6C-3EB0581D9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1AAC-6B63-4DDD-9EC4-43919EAFB365}" type="datetimeFigureOut">
              <a:rPr lang="da-DK" smtClean="0"/>
              <a:t>14.04.2026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D90EDED-7683-A30C-2C2C-85AE1D04E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BA4240A-0075-36D1-F753-BF1A01BB8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E47D-6FA0-47A0-A214-64AE6387694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805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35D88B-F310-E325-E1E2-1AAAAB48E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9648E2F-462C-1010-70D8-B81B57F8C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207A44C-E45F-26E2-7A68-7DD0E5DDB6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FB8F22D-3F61-B730-AD80-F8D7DD2A9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1AAC-6B63-4DDD-9EC4-43919EAFB365}" type="datetimeFigureOut">
              <a:rPr lang="da-DK" smtClean="0"/>
              <a:t>14.04.2026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8C5FC87-2B97-5D3E-2F61-2B9317B2F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2762DCD-B263-F341-1D55-34BB89D8B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E47D-6FA0-47A0-A214-64AE6387694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5899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9BE5BF-13D1-3963-5976-B80C143A3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A4A4B995-02F5-DEA1-54FE-DEA2898624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69613BE-25D7-6D5C-803C-706FD893A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963F32A-1FB0-569E-E81B-10FCDB7BD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1AAC-6B63-4DDD-9EC4-43919EAFB365}" type="datetimeFigureOut">
              <a:rPr lang="da-DK" smtClean="0"/>
              <a:t>14.04.2026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F962ADD-6AD6-D21E-1A7E-7FB4FD2F7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53231BA-5111-C280-0710-FED0B784D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E47D-6FA0-47A0-A214-64AE6387694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3979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BA94E59E-47FB-8ED3-E0C3-2A8B9EEF2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1F3DBD4-303B-25B2-2DCC-BA0B203BF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2393F60-EA99-FF87-A7CB-989BF09334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91AAC-6B63-4DDD-9EC4-43919EAFB365}" type="datetimeFigureOut">
              <a:rPr lang="da-DK" smtClean="0"/>
              <a:t>14.04.2026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C96FAEC-56EF-2F73-CF78-70EC0A1FCC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EA9CC6F-915C-78C5-3634-0469AE531A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6E47D-6FA0-47A0-A214-64AE6387694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2622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5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B2EB79-FFF5-1842-03F8-899D6171C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40D6AAC-915A-F8DE-8078-DDF349E5F9B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7795"/>
            <a:ext cx="12192000" cy="1038766"/>
          </a:xfrm>
          <a:prstGeom prst="rect">
            <a:avLst/>
          </a:prstGeom>
          <a:solidFill>
            <a:srgbClr val="001450"/>
          </a:solidFill>
          <a:ln>
            <a:solidFill>
              <a:srgbClr val="0014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C7C1B16E-5D7B-816A-5073-EA627DCA8837}"/>
              </a:ext>
            </a:extLst>
          </p:cNvPr>
          <p:cNvSpPr txBox="1"/>
          <p:nvPr/>
        </p:nvSpPr>
        <p:spPr>
          <a:xfrm>
            <a:off x="567756" y="203853"/>
            <a:ext cx="59265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tkinson Hyperlegible" pitchFamily="2" charset="0"/>
                <a:ea typeface="+mn-ea"/>
                <a:cs typeface="+mn-cs"/>
              </a:rPr>
              <a:t>DSAM’S ÅRSMØDE 2026</a:t>
            </a:r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B505387A-D7BA-0654-7609-E6C7EB4582F1}"/>
              </a:ext>
            </a:extLst>
          </p:cNvPr>
          <p:cNvSpPr txBox="1"/>
          <p:nvPr/>
        </p:nvSpPr>
        <p:spPr>
          <a:xfrm>
            <a:off x="567756" y="1370232"/>
            <a:ext cx="5802047" cy="5011244"/>
          </a:xfrm>
          <a:custGeom>
            <a:avLst/>
            <a:gdLst>
              <a:gd name="connsiteX0" fmla="*/ 0 w 5802047"/>
              <a:gd name="connsiteY0" fmla="*/ 0 h 5011244"/>
              <a:gd name="connsiteX1" fmla="*/ 638225 w 5802047"/>
              <a:gd name="connsiteY1" fmla="*/ 0 h 5011244"/>
              <a:gd name="connsiteX2" fmla="*/ 1276450 w 5802047"/>
              <a:gd name="connsiteY2" fmla="*/ 0 h 5011244"/>
              <a:gd name="connsiteX3" fmla="*/ 1914676 w 5802047"/>
              <a:gd name="connsiteY3" fmla="*/ 0 h 5011244"/>
              <a:gd name="connsiteX4" fmla="*/ 2610921 w 5802047"/>
              <a:gd name="connsiteY4" fmla="*/ 0 h 5011244"/>
              <a:gd name="connsiteX5" fmla="*/ 3191126 w 5802047"/>
              <a:gd name="connsiteY5" fmla="*/ 0 h 5011244"/>
              <a:gd name="connsiteX6" fmla="*/ 3597269 w 5802047"/>
              <a:gd name="connsiteY6" fmla="*/ 0 h 5011244"/>
              <a:gd name="connsiteX7" fmla="*/ 4235494 w 5802047"/>
              <a:gd name="connsiteY7" fmla="*/ 0 h 5011244"/>
              <a:gd name="connsiteX8" fmla="*/ 4757679 w 5802047"/>
              <a:gd name="connsiteY8" fmla="*/ 0 h 5011244"/>
              <a:gd name="connsiteX9" fmla="*/ 5163822 w 5802047"/>
              <a:gd name="connsiteY9" fmla="*/ 0 h 5011244"/>
              <a:gd name="connsiteX10" fmla="*/ 5802047 w 5802047"/>
              <a:gd name="connsiteY10" fmla="*/ 0 h 5011244"/>
              <a:gd name="connsiteX11" fmla="*/ 5802047 w 5802047"/>
              <a:gd name="connsiteY11" fmla="*/ 406468 h 5011244"/>
              <a:gd name="connsiteX12" fmla="*/ 5802047 w 5802047"/>
              <a:gd name="connsiteY12" fmla="*/ 963272 h 5011244"/>
              <a:gd name="connsiteX13" fmla="*/ 5802047 w 5802047"/>
              <a:gd name="connsiteY13" fmla="*/ 1570190 h 5011244"/>
              <a:gd name="connsiteX14" fmla="*/ 5802047 w 5802047"/>
              <a:gd name="connsiteY14" fmla="*/ 2076882 h 5011244"/>
              <a:gd name="connsiteX15" fmla="*/ 5802047 w 5802047"/>
              <a:gd name="connsiteY15" fmla="*/ 2633687 h 5011244"/>
              <a:gd name="connsiteX16" fmla="*/ 5802047 w 5802047"/>
              <a:gd name="connsiteY16" fmla="*/ 3140380 h 5011244"/>
              <a:gd name="connsiteX17" fmla="*/ 5802047 w 5802047"/>
              <a:gd name="connsiteY17" fmla="*/ 3647072 h 5011244"/>
              <a:gd name="connsiteX18" fmla="*/ 5802047 w 5802047"/>
              <a:gd name="connsiteY18" fmla="*/ 4253989 h 5011244"/>
              <a:gd name="connsiteX19" fmla="*/ 5802047 w 5802047"/>
              <a:gd name="connsiteY19" fmla="*/ 5011244 h 5011244"/>
              <a:gd name="connsiteX20" fmla="*/ 5163822 w 5802047"/>
              <a:gd name="connsiteY20" fmla="*/ 5011244 h 5011244"/>
              <a:gd name="connsiteX21" fmla="*/ 4583617 w 5802047"/>
              <a:gd name="connsiteY21" fmla="*/ 5011244 h 5011244"/>
              <a:gd name="connsiteX22" fmla="*/ 3887371 w 5802047"/>
              <a:gd name="connsiteY22" fmla="*/ 5011244 h 5011244"/>
              <a:gd name="connsiteX23" fmla="*/ 3307167 w 5802047"/>
              <a:gd name="connsiteY23" fmla="*/ 5011244 h 5011244"/>
              <a:gd name="connsiteX24" fmla="*/ 2610921 w 5802047"/>
              <a:gd name="connsiteY24" fmla="*/ 5011244 h 5011244"/>
              <a:gd name="connsiteX25" fmla="*/ 1972696 w 5802047"/>
              <a:gd name="connsiteY25" fmla="*/ 5011244 h 5011244"/>
              <a:gd name="connsiteX26" fmla="*/ 1508532 w 5802047"/>
              <a:gd name="connsiteY26" fmla="*/ 5011244 h 5011244"/>
              <a:gd name="connsiteX27" fmla="*/ 928328 w 5802047"/>
              <a:gd name="connsiteY27" fmla="*/ 5011244 h 5011244"/>
              <a:gd name="connsiteX28" fmla="*/ 0 w 5802047"/>
              <a:gd name="connsiteY28" fmla="*/ 5011244 h 5011244"/>
              <a:gd name="connsiteX29" fmla="*/ 0 w 5802047"/>
              <a:gd name="connsiteY29" fmla="*/ 4354214 h 5011244"/>
              <a:gd name="connsiteX30" fmla="*/ 0 w 5802047"/>
              <a:gd name="connsiteY30" fmla="*/ 3947747 h 5011244"/>
              <a:gd name="connsiteX31" fmla="*/ 0 w 5802047"/>
              <a:gd name="connsiteY31" fmla="*/ 3390942 h 5011244"/>
              <a:gd name="connsiteX32" fmla="*/ 0 w 5802047"/>
              <a:gd name="connsiteY32" fmla="*/ 2884249 h 5011244"/>
              <a:gd name="connsiteX33" fmla="*/ 0 w 5802047"/>
              <a:gd name="connsiteY33" fmla="*/ 2427669 h 5011244"/>
              <a:gd name="connsiteX34" fmla="*/ 0 w 5802047"/>
              <a:gd name="connsiteY34" fmla="*/ 1971089 h 5011244"/>
              <a:gd name="connsiteX35" fmla="*/ 0 w 5802047"/>
              <a:gd name="connsiteY35" fmla="*/ 1364172 h 5011244"/>
              <a:gd name="connsiteX36" fmla="*/ 0 w 5802047"/>
              <a:gd name="connsiteY36" fmla="*/ 857480 h 5011244"/>
              <a:gd name="connsiteX37" fmla="*/ 0 w 5802047"/>
              <a:gd name="connsiteY37" fmla="*/ 0 h 5011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802047" h="5011244" extrusionOk="0">
                <a:moveTo>
                  <a:pt x="0" y="0"/>
                </a:moveTo>
                <a:cubicBezTo>
                  <a:pt x="295856" y="-51004"/>
                  <a:pt x="463926" y="60205"/>
                  <a:pt x="638225" y="0"/>
                </a:cubicBezTo>
                <a:cubicBezTo>
                  <a:pt x="812525" y="-60205"/>
                  <a:pt x="1049039" y="11951"/>
                  <a:pt x="1276450" y="0"/>
                </a:cubicBezTo>
                <a:cubicBezTo>
                  <a:pt x="1503861" y="-11951"/>
                  <a:pt x="1661512" y="51081"/>
                  <a:pt x="1914676" y="0"/>
                </a:cubicBezTo>
                <a:cubicBezTo>
                  <a:pt x="2167840" y="-51081"/>
                  <a:pt x="2313884" y="51263"/>
                  <a:pt x="2610921" y="0"/>
                </a:cubicBezTo>
                <a:cubicBezTo>
                  <a:pt x="2907959" y="-51263"/>
                  <a:pt x="2926137" y="10027"/>
                  <a:pt x="3191126" y="0"/>
                </a:cubicBezTo>
                <a:cubicBezTo>
                  <a:pt x="3456115" y="-10027"/>
                  <a:pt x="3479681" y="40050"/>
                  <a:pt x="3597269" y="0"/>
                </a:cubicBezTo>
                <a:cubicBezTo>
                  <a:pt x="3714857" y="-40050"/>
                  <a:pt x="4011096" y="76029"/>
                  <a:pt x="4235494" y="0"/>
                </a:cubicBezTo>
                <a:cubicBezTo>
                  <a:pt x="4459892" y="-76029"/>
                  <a:pt x="4553689" y="58692"/>
                  <a:pt x="4757679" y="0"/>
                </a:cubicBezTo>
                <a:cubicBezTo>
                  <a:pt x="4961670" y="-58692"/>
                  <a:pt x="5000020" y="27696"/>
                  <a:pt x="5163822" y="0"/>
                </a:cubicBezTo>
                <a:cubicBezTo>
                  <a:pt x="5327624" y="-27696"/>
                  <a:pt x="5542952" y="41204"/>
                  <a:pt x="5802047" y="0"/>
                </a:cubicBezTo>
                <a:cubicBezTo>
                  <a:pt x="5810514" y="156361"/>
                  <a:pt x="5794367" y="259525"/>
                  <a:pt x="5802047" y="406468"/>
                </a:cubicBezTo>
                <a:cubicBezTo>
                  <a:pt x="5809727" y="553411"/>
                  <a:pt x="5780230" y="796880"/>
                  <a:pt x="5802047" y="963272"/>
                </a:cubicBezTo>
                <a:cubicBezTo>
                  <a:pt x="5823864" y="1129664"/>
                  <a:pt x="5752679" y="1380823"/>
                  <a:pt x="5802047" y="1570190"/>
                </a:cubicBezTo>
                <a:cubicBezTo>
                  <a:pt x="5851415" y="1759557"/>
                  <a:pt x="5756777" y="1868750"/>
                  <a:pt x="5802047" y="2076882"/>
                </a:cubicBezTo>
                <a:cubicBezTo>
                  <a:pt x="5847317" y="2285014"/>
                  <a:pt x="5759229" y="2410140"/>
                  <a:pt x="5802047" y="2633687"/>
                </a:cubicBezTo>
                <a:cubicBezTo>
                  <a:pt x="5844865" y="2857235"/>
                  <a:pt x="5762690" y="3014347"/>
                  <a:pt x="5802047" y="3140380"/>
                </a:cubicBezTo>
                <a:cubicBezTo>
                  <a:pt x="5841404" y="3266413"/>
                  <a:pt x="5795600" y="3543674"/>
                  <a:pt x="5802047" y="3647072"/>
                </a:cubicBezTo>
                <a:cubicBezTo>
                  <a:pt x="5808494" y="3750470"/>
                  <a:pt x="5801094" y="3953639"/>
                  <a:pt x="5802047" y="4253989"/>
                </a:cubicBezTo>
                <a:cubicBezTo>
                  <a:pt x="5803000" y="4554339"/>
                  <a:pt x="5770326" y="4848417"/>
                  <a:pt x="5802047" y="5011244"/>
                </a:cubicBezTo>
                <a:cubicBezTo>
                  <a:pt x="5547531" y="5034158"/>
                  <a:pt x="5305167" y="4951863"/>
                  <a:pt x="5163822" y="5011244"/>
                </a:cubicBezTo>
                <a:cubicBezTo>
                  <a:pt x="5022478" y="5070625"/>
                  <a:pt x="4820730" y="4977363"/>
                  <a:pt x="4583617" y="5011244"/>
                </a:cubicBezTo>
                <a:cubicBezTo>
                  <a:pt x="4346505" y="5045125"/>
                  <a:pt x="4108731" y="4998193"/>
                  <a:pt x="3887371" y="5011244"/>
                </a:cubicBezTo>
                <a:cubicBezTo>
                  <a:pt x="3666011" y="5024295"/>
                  <a:pt x="3500688" y="5010704"/>
                  <a:pt x="3307167" y="5011244"/>
                </a:cubicBezTo>
                <a:cubicBezTo>
                  <a:pt x="3113646" y="5011784"/>
                  <a:pt x="2783607" y="4961463"/>
                  <a:pt x="2610921" y="5011244"/>
                </a:cubicBezTo>
                <a:cubicBezTo>
                  <a:pt x="2438235" y="5061025"/>
                  <a:pt x="2258579" y="4942705"/>
                  <a:pt x="1972696" y="5011244"/>
                </a:cubicBezTo>
                <a:cubicBezTo>
                  <a:pt x="1686813" y="5079783"/>
                  <a:pt x="1712468" y="5009093"/>
                  <a:pt x="1508532" y="5011244"/>
                </a:cubicBezTo>
                <a:cubicBezTo>
                  <a:pt x="1304596" y="5013395"/>
                  <a:pt x="1088484" y="4977078"/>
                  <a:pt x="928328" y="5011244"/>
                </a:cubicBezTo>
                <a:cubicBezTo>
                  <a:pt x="768172" y="5045410"/>
                  <a:pt x="278714" y="4907831"/>
                  <a:pt x="0" y="5011244"/>
                </a:cubicBezTo>
                <a:cubicBezTo>
                  <a:pt x="-3381" y="4742419"/>
                  <a:pt x="1897" y="4623983"/>
                  <a:pt x="0" y="4354214"/>
                </a:cubicBezTo>
                <a:cubicBezTo>
                  <a:pt x="-1897" y="4084445"/>
                  <a:pt x="1803" y="4078814"/>
                  <a:pt x="0" y="3947747"/>
                </a:cubicBezTo>
                <a:cubicBezTo>
                  <a:pt x="-1803" y="3816680"/>
                  <a:pt x="32974" y="3577657"/>
                  <a:pt x="0" y="3390942"/>
                </a:cubicBezTo>
                <a:cubicBezTo>
                  <a:pt x="-32974" y="3204228"/>
                  <a:pt x="53002" y="3012856"/>
                  <a:pt x="0" y="2884249"/>
                </a:cubicBezTo>
                <a:cubicBezTo>
                  <a:pt x="-53002" y="2755642"/>
                  <a:pt x="44087" y="2624794"/>
                  <a:pt x="0" y="2427669"/>
                </a:cubicBezTo>
                <a:cubicBezTo>
                  <a:pt x="-44087" y="2230544"/>
                  <a:pt x="17660" y="2073450"/>
                  <a:pt x="0" y="1971089"/>
                </a:cubicBezTo>
                <a:cubicBezTo>
                  <a:pt x="-17660" y="1868728"/>
                  <a:pt x="29495" y="1614182"/>
                  <a:pt x="0" y="1364172"/>
                </a:cubicBezTo>
                <a:cubicBezTo>
                  <a:pt x="-29495" y="1114162"/>
                  <a:pt x="31248" y="1084911"/>
                  <a:pt x="0" y="857480"/>
                </a:cubicBezTo>
                <a:cubicBezTo>
                  <a:pt x="-31248" y="630049"/>
                  <a:pt x="64543" y="206843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381559588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500" b="1" i="0" u="none" strike="noStrike" kern="1200" cap="none" spc="0" normalizeH="0" baseline="0" noProof="0" dirty="0">
                <a:ln>
                  <a:noFill/>
                </a:ln>
                <a:solidFill>
                  <a:srgbClr val="001450"/>
                </a:solidFill>
                <a:effectLst/>
                <a:uLnTx/>
                <a:uFillTx/>
                <a:latin typeface="Atkinson Hyperlegible" pitchFamily="2" charset="77"/>
                <a:ea typeface="+mn-ea"/>
                <a:cs typeface="+mn-cs"/>
              </a:rPr>
              <a:t>Vores patienters virkelighed – </a:t>
            </a:r>
            <a:br>
              <a:rPr kumimoji="0" lang="da-DK" sz="2500" b="1" i="0" u="none" strike="noStrike" kern="1200" cap="none" spc="0" normalizeH="0" baseline="0" noProof="0" dirty="0">
                <a:ln>
                  <a:noFill/>
                </a:ln>
                <a:solidFill>
                  <a:srgbClr val="001450"/>
                </a:solidFill>
                <a:effectLst/>
                <a:uLnTx/>
                <a:uFillTx/>
                <a:latin typeface="Atkinson Hyperlegible" pitchFamily="2" charset="77"/>
                <a:ea typeface="+mn-ea"/>
                <a:cs typeface="+mn-cs"/>
              </a:rPr>
            </a:br>
            <a:r>
              <a:rPr kumimoji="0" lang="da-DK" sz="2500" b="1" i="0" u="none" strike="noStrike" kern="1200" cap="none" spc="0" normalizeH="0" baseline="0" noProof="0" dirty="0">
                <a:ln>
                  <a:noFill/>
                </a:ln>
                <a:solidFill>
                  <a:srgbClr val="001450"/>
                </a:solidFill>
                <a:effectLst/>
                <a:uLnTx/>
                <a:uFillTx/>
                <a:latin typeface="Atkinson Hyperlegible" pitchFamily="2" charset="77"/>
                <a:ea typeface="+mn-ea"/>
                <a:cs typeface="+mn-cs"/>
              </a:rPr>
              <a:t>hvor kan vi gøre en forskel?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1" i="0" u="none" strike="noStrike" kern="1200" cap="none" spc="0" normalizeH="0" baseline="0" noProof="0" dirty="0">
              <a:ln>
                <a:noFill/>
              </a:ln>
              <a:solidFill>
                <a:srgbClr val="001450"/>
              </a:solidFill>
              <a:effectLst/>
              <a:uLnTx/>
              <a:uFillTx/>
              <a:latin typeface="Atkinson Hyperlegible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001450"/>
                </a:solidFill>
                <a:effectLst/>
                <a:uLnTx/>
                <a:uFillTx/>
                <a:latin typeface="Atkinson Hyperlegible" pitchFamily="2" charset="77"/>
                <a:ea typeface="+mn-ea"/>
                <a:cs typeface="+mn-cs"/>
              </a:rPr>
              <a:t>Kom med til DSAM’s årsmøde </a:t>
            </a:r>
            <a:r>
              <a:rPr kumimoji="0" lang="da-DK" sz="1500" b="1" i="0" u="none" strike="noStrike" kern="1200" cap="none" spc="0" normalizeH="0" baseline="0" noProof="0" dirty="0">
                <a:ln>
                  <a:noFill/>
                </a:ln>
                <a:solidFill>
                  <a:srgbClr val="001450"/>
                </a:solidFill>
                <a:effectLst/>
                <a:uLnTx/>
                <a:uFillTx/>
                <a:latin typeface="Atkinson Hyperlegible" pitchFamily="2" charset="77"/>
                <a:ea typeface="+mn-ea"/>
                <a:cs typeface="+mn-cs"/>
              </a:rPr>
              <a:t>fredag den 2. oktober 2026 </a:t>
            </a: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001450"/>
                </a:solidFill>
                <a:effectLst/>
                <a:uLnTx/>
                <a:uFillTx/>
                <a:latin typeface="Atkinson Hyperlegible" pitchFamily="2" charset="77"/>
                <a:ea typeface="+mn-ea"/>
                <a:cs typeface="+mn-cs"/>
              </a:rPr>
              <a:t>på </a:t>
            </a:r>
            <a:r>
              <a:rPr kumimoji="0" lang="da-DK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1450"/>
                </a:solidFill>
                <a:effectLst/>
                <a:uLnTx/>
                <a:uFillTx/>
                <a:latin typeface="Atkinson Hyperlegible" pitchFamily="2" charset="77"/>
                <a:ea typeface="+mn-ea"/>
                <a:cs typeface="+mn-cs"/>
              </a:rPr>
              <a:t>Comwell</a:t>
            </a: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001450"/>
                </a:solidFill>
                <a:effectLst/>
                <a:uLnTx/>
                <a:uFillTx/>
                <a:latin typeface="Atkinson Hyperlegible" pitchFamily="2" charset="77"/>
                <a:ea typeface="+mn-ea"/>
                <a:cs typeface="+mn-cs"/>
              </a:rPr>
              <a:t> i Kolding, hvor vi sætter patienten i centrum.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1450"/>
                </a:solidFill>
                <a:effectLst/>
                <a:uLnTx/>
                <a:uFillTx/>
                <a:latin typeface="Atkinson Hyperlegible" pitchFamily="2" charset="77"/>
                <a:ea typeface="+mn-ea"/>
                <a:cs typeface="+mn-cs"/>
              </a:rPr>
              <a:t> </a:t>
            </a:r>
          </a:p>
          <a:p>
            <a:pPr>
              <a:lnSpc>
                <a:spcPct val="120000"/>
              </a:lnSpc>
              <a:defRPr/>
            </a:pP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001450"/>
                </a:solidFill>
                <a:effectLst/>
                <a:uLnTx/>
                <a:uFillTx/>
                <a:latin typeface="Atkinson Hyperlegible" pitchFamily="2" charset="77"/>
                <a:ea typeface="+mn-ea"/>
                <a:cs typeface="+mn-cs"/>
              </a:rPr>
              <a:t>Med fokus på prioritering og kommunikation, reflekteres der over hvor vi som praktiserende læger kan gøre en forskel, og hvilke konkrete værktøjer vi kan bruge i klinikken. </a:t>
            </a:r>
          </a:p>
          <a:p>
            <a:pPr>
              <a:lnSpc>
                <a:spcPct val="120000"/>
              </a:lnSpc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01450"/>
              </a:solidFill>
              <a:effectLst/>
              <a:uLnTx/>
              <a:uFillTx/>
              <a:latin typeface="Atkinson Hyperlegible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001450"/>
                </a:solidFill>
                <a:effectLst/>
                <a:uLnTx/>
                <a:uFillTx/>
                <a:latin typeface="Atkinson Hyperlegible" pitchFamily="2" charset="0"/>
                <a:ea typeface="+mn-ea"/>
                <a:cs typeface="+mn-cs"/>
              </a:rPr>
              <a:t>Det bliver en dag fyldt med spændende åbningstaler, to runder parallelsessioner omhandlende, hvad der rører sig i almen praksis, en inspirerende Ph.d.-cup og et festligt aftenarrangement med middag, musik og dans.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500" b="0" i="0" u="none" strike="noStrike" kern="1200" cap="none" spc="0" normalizeH="0" baseline="0" noProof="0" dirty="0">
              <a:ln>
                <a:noFill/>
              </a:ln>
              <a:solidFill>
                <a:srgbClr val="001450"/>
              </a:solidFill>
              <a:effectLst/>
              <a:uLnTx/>
              <a:uFillTx/>
              <a:latin typeface="Atkinson Hyperlegible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001450"/>
                </a:solidFill>
                <a:effectLst/>
                <a:uLnTx/>
                <a:uFillTx/>
                <a:latin typeface="Atkinson Hyperlegible" pitchFamily="2" charset="0"/>
                <a:ea typeface="+mn-ea"/>
                <a:cs typeface="+mn-cs"/>
              </a:rPr>
              <a:t>Vi håber på at se dig til en dag med masser af indsigt og netværk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1450"/>
                </a:solidFill>
                <a:effectLst/>
                <a:uLnTx/>
                <a:uFillTx/>
                <a:latin typeface="Atkinson Hyperlegible" pitchFamily="2" charset="0"/>
                <a:ea typeface="+mn-ea"/>
                <a:cs typeface="+mn-cs"/>
              </a:rPr>
              <a:t>!</a:t>
            </a:r>
          </a:p>
        </p:txBody>
      </p:sp>
      <p:pic>
        <p:nvPicPr>
          <p:cNvPr id="4" name="Picture 3" descr="A cartoon of a person and a group of people&#10;&#10;Description automatically generated">
            <a:extLst>
              <a:ext uri="{FF2B5EF4-FFF2-40B4-BE49-F238E27FC236}">
                <a16:creationId xmlns:a16="http://schemas.microsoft.com/office/drawing/2014/main" id="{81519D1B-EEFD-3BFC-34D3-47EEBA8505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065"/>
          <a:stretch/>
        </p:blipFill>
        <p:spPr>
          <a:xfrm>
            <a:off x="6686078" y="1432224"/>
            <a:ext cx="5065195" cy="5011244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738B4AB6-BBE3-4CC3-0A7B-756BFFEA4CC1}"/>
              </a:ext>
            </a:extLst>
          </p:cNvPr>
          <p:cNvGrpSpPr/>
          <p:nvPr/>
        </p:nvGrpSpPr>
        <p:grpSpPr>
          <a:xfrm>
            <a:off x="7766919" y="93998"/>
            <a:ext cx="2830365" cy="806191"/>
            <a:chOff x="7853198" y="29005"/>
            <a:chExt cx="2830365" cy="806191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3C16E65-3932-CC74-C08A-8F570169C5AF}"/>
                </a:ext>
              </a:extLst>
            </p:cNvPr>
            <p:cNvGrpSpPr/>
            <p:nvPr/>
          </p:nvGrpSpPr>
          <p:grpSpPr>
            <a:xfrm>
              <a:off x="8126424" y="29005"/>
              <a:ext cx="2557139" cy="806191"/>
              <a:chOff x="7550155" y="29005"/>
              <a:chExt cx="2557139" cy="806191"/>
            </a:xfrm>
          </p:grpSpPr>
          <p:sp>
            <p:nvSpPr>
              <p:cNvPr id="13" name="Tekstfelt 28">
                <a:extLst>
                  <a:ext uri="{FF2B5EF4-FFF2-40B4-BE49-F238E27FC236}">
                    <a16:creationId xmlns:a16="http://schemas.microsoft.com/office/drawing/2014/main" id="{F578827D-C72C-A389-4A4E-12B179E72A45}"/>
                  </a:ext>
                </a:extLst>
              </p:cNvPr>
              <p:cNvSpPr txBox="1"/>
              <p:nvPr/>
            </p:nvSpPr>
            <p:spPr>
              <a:xfrm>
                <a:off x="7550155" y="82644"/>
                <a:ext cx="1967652" cy="671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tkinson Hyperlegible" pitchFamily="2" charset="0"/>
                    <a:ea typeface="+mn-ea"/>
                    <a:cs typeface="+mn-cs"/>
                  </a:rPr>
                  <a:t>Læs mere og tilmeld dig her</a:t>
                </a:r>
              </a:p>
            </p:txBody>
          </p:sp>
          <p:pic>
            <p:nvPicPr>
              <p:cNvPr id="1030" name="Picture 6">
                <a:extLst>
                  <a:ext uri="{FF2B5EF4-FFF2-40B4-BE49-F238E27FC236}">
                    <a16:creationId xmlns:a16="http://schemas.microsoft.com/office/drawing/2014/main" id="{4CB3896A-65F2-BFE8-5C12-903966E9CB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/>
            </p:blipFill>
            <p:spPr bwMode="auto">
              <a:xfrm>
                <a:off x="9301103" y="29005"/>
                <a:ext cx="806191" cy="8061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8" name="Billede 23" descr="Et billede, der indeholder Grafik, skærmbillede, symbol, grafisk design&#10;&#10;Indhold genereret af kunstig intelligens kan være forkert.">
              <a:extLst>
                <a:ext uri="{FF2B5EF4-FFF2-40B4-BE49-F238E27FC236}">
                  <a16:creationId xmlns:a16="http://schemas.microsoft.com/office/drawing/2014/main" id="{FD2663F6-58D8-1876-2F70-0DECCC85C2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3198" y="155102"/>
              <a:ext cx="244650" cy="5539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665982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30373</TotalTime>
  <Words>132</Words>
  <Application>Microsoft Macintosh PowerPoint</Application>
  <PresentationFormat>Widescreen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Atkinson Hyperlegible</vt:lpstr>
      <vt:lpstr>Calibri</vt:lpstr>
      <vt:lpstr>Calibri Light</vt:lpstr>
      <vt:lpstr>1_Office-tema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Mie</dc:creator>
  <cp:lastModifiedBy>Mie</cp:lastModifiedBy>
  <cp:revision>9</cp:revision>
  <dcterms:created xsi:type="dcterms:W3CDTF">2026-04-14T09:21:59Z</dcterms:created>
  <dcterms:modified xsi:type="dcterms:W3CDTF">2026-05-05T11:35:38Z</dcterms:modified>
</cp:coreProperties>
</file>