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4"/>
  </p:sldMasterIdLst>
  <p:notesMasterIdLst>
    <p:notesMasterId r:id="rId6"/>
  </p:notesMasterIdLst>
  <p:sldIdLst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E91B32-AC36-FD02-851E-A48B68E7989F}" name="Malene Plejdrup Hansen" initials="MPH" userId="S::mph@dcm.aau.dk::bb66a431-2845-4c11-a7c0-166661477b52" providerId="AD"/>
  <p188:author id="{8D63AD3C-4A9F-DBA1-E06C-D0FA176D7472}" name="Julie Jepsen Strøm" initials="JJS" userId="S::jrjepsen@dcm.aau.dk::60c0d6b3-1ea5-4ced-92aa-d4edf341e09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Aamand Olesen" initials="JAO" lastIdx="7" clrIdx="0"/>
  <p:cmAuthor id="2" name="Malene Plejdrup Hansen" initials="MPH" lastIdx="3" clrIdx="1"/>
  <p:cmAuthor id="3" name="Malene Plejdrup Hansen" initials="MPH [2]" lastIdx="1" clrIdx="2"/>
  <p:cmAuthor id="4" name="Malene Plejdrup Hansen" initials="MPH [3]" lastIdx="1" clrIdx="3"/>
  <p:cmAuthor id="5" name="Malene Plejdrup Hansen" initials="MPH [4]" lastIdx="1" clrIdx="4"/>
  <p:cmAuthor id="6" name="Malene Plejdrup Hansen" initials="MPH [5]" lastIdx="1" clrIdx="5"/>
  <p:cmAuthor id="7" name="Malene Plejdrup Hansen" initials="MPH [6]" lastIdx="1" clrIdx="6"/>
  <p:cmAuthor id="8" name="Malene Plejdrup Hansen" initials="MPH [7]" lastIdx="1" clrIdx="7"/>
  <p:cmAuthor id="9" name="Malene Plejdrup Hansen" initials="MPH [8]" lastIdx="1" clrIdx="8"/>
  <p:cmAuthor id="10" name="Malene Plejdrup Hansen" initials="MPH [9]" lastIdx="1" clrIdx="9"/>
  <p:cmAuthor id="11" name="Malene Plejdrup Hansen" initials="MPH [10]" lastIdx="1" clrIdx="10"/>
  <p:cmAuthor id="12" name="Malene Plejdrup Hansen" initials="MPH [11]" lastIdx="1" clrIdx="11"/>
  <p:cmAuthor id="13" name="Lars Bjerrum" initials="LB" lastIdx="3" clrIdx="12"/>
  <p:cmAuthor id="14" name="Laura Trolle Saust" initials="" lastIdx="9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621" autoAdjust="0"/>
    <p:restoredTop sz="86319" autoAdjust="0"/>
  </p:normalViewPr>
  <p:slideViewPr>
    <p:cSldViewPr snapToGrid="0" snapToObjects="1">
      <p:cViewPr varScale="1">
        <p:scale>
          <a:sx n="68" d="100"/>
          <a:sy n="68" d="100"/>
        </p:scale>
        <p:origin x="231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E65B-B3CC-2545-8112-48B9D76E692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13182-5AC8-6D4D-BDCE-1A51AE0DFA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74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13182-5AC8-6D4D-BDCE-1A51AE0DFA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7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6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4766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49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17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06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8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5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1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1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5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9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9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2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6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32A47-8D0B-0542-96A9-E12D0373A4D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387EDA-B38E-FB48-8354-64A56E1390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1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frundet rektangel 4"/>
          <p:cNvSpPr/>
          <p:nvPr/>
        </p:nvSpPr>
        <p:spPr>
          <a:xfrm>
            <a:off x="6880576" y="1834604"/>
            <a:ext cx="1827026" cy="521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Høj risiko for GAS</a:t>
            </a:r>
          </a:p>
        </p:txBody>
      </p:sp>
      <p:sp>
        <p:nvSpPr>
          <p:cNvPr id="11" name="Afrundet rektangel 4"/>
          <p:cNvSpPr/>
          <p:nvPr/>
        </p:nvSpPr>
        <p:spPr>
          <a:xfrm>
            <a:off x="591628" y="2893990"/>
            <a:ext cx="2671303" cy="11057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Zapf Dingbats" charset="0"/>
              <a:buChar char="✔"/>
            </a:pPr>
            <a:endParaRPr lang="da-DK" sz="1400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ü"/>
            </a:pPr>
            <a:r>
              <a:rPr lang="da-DK" sz="1400" dirty="0">
                <a:solidFill>
                  <a:schemeClr val="tx1"/>
                </a:solidFill>
              </a:rPr>
              <a:t>Ingen test</a:t>
            </a:r>
          </a:p>
          <a:p>
            <a:pPr marL="285750" indent="-285750">
              <a:buFont typeface="Wingdings" charset="2"/>
              <a:buChar char="ü"/>
            </a:pPr>
            <a:r>
              <a:rPr lang="da-DK" sz="1400" dirty="0">
                <a:solidFill>
                  <a:schemeClr val="tx1"/>
                </a:solidFill>
              </a:rPr>
              <a:t>Se an </a:t>
            </a:r>
            <a:r>
              <a:rPr lang="da-DK" sz="1400" b="1" dirty="0">
                <a:solidFill>
                  <a:schemeClr val="tx1"/>
                </a:solidFill>
              </a:rPr>
              <a:t>uden</a:t>
            </a:r>
            <a:r>
              <a:rPr lang="da-DK" sz="1400" dirty="0">
                <a:solidFill>
                  <a:schemeClr val="tx1"/>
                </a:solidFill>
              </a:rPr>
              <a:t> antibiotika</a:t>
            </a:r>
          </a:p>
          <a:p>
            <a:pPr marL="285750" indent="-285750">
              <a:buFont typeface="Wingdings" charset="2"/>
              <a:buChar char="ü"/>
            </a:pPr>
            <a:r>
              <a:rPr lang="da-DK" sz="1400" dirty="0">
                <a:solidFill>
                  <a:schemeClr val="tx1"/>
                </a:solidFill>
              </a:rPr>
              <a:t>Symptomatisk behandling</a:t>
            </a:r>
          </a:p>
          <a:p>
            <a:pPr marL="285750" indent="-285750">
              <a:buFont typeface="Zapf Dingbats" charset="0"/>
              <a:buChar char="✔"/>
            </a:pPr>
            <a:endParaRPr lang="da-DK" sz="1400" dirty="0">
              <a:solidFill>
                <a:schemeClr val="tx1"/>
              </a:solidFill>
            </a:endParaRPr>
          </a:p>
        </p:txBody>
      </p:sp>
      <p:sp>
        <p:nvSpPr>
          <p:cNvPr id="16" name="Afrundet rektangel 4"/>
          <p:cNvSpPr/>
          <p:nvPr/>
        </p:nvSpPr>
        <p:spPr>
          <a:xfrm>
            <a:off x="5614019" y="3971640"/>
            <a:ext cx="1640417" cy="5387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Positiv</a:t>
            </a:r>
          </a:p>
        </p:txBody>
      </p:sp>
      <p:sp>
        <p:nvSpPr>
          <p:cNvPr id="21" name="Højrepil 15"/>
          <p:cNvSpPr/>
          <p:nvPr/>
        </p:nvSpPr>
        <p:spPr>
          <a:xfrm rot="5400000">
            <a:off x="1576165" y="1382167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Højrepil 15"/>
          <p:cNvSpPr/>
          <p:nvPr/>
        </p:nvSpPr>
        <p:spPr>
          <a:xfrm rot="5400000">
            <a:off x="5095237" y="1347534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" name="Højrepil 15"/>
          <p:cNvSpPr/>
          <p:nvPr/>
        </p:nvSpPr>
        <p:spPr>
          <a:xfrm rot="5400000">
            <a:off x="5147528" y="2425942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" name="Højrepil 15"/>
          <p:cNvSpPr/>
          <p:nvPr/>
        </p:nvSpPr>
        <p:spPr>
          <a:xfrm rot="5400000">
            <a:off x="7661761" y="1382166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8" name="Højrepil 15"/>
          <p:cNvSpPr/>
          <p:nvPr/>
        </p:nvSpPr>
        <p:spPr>
          <a:xfrm rot="5400000">
            <a:off x="4664199" y="3548205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Højrepil 15"/>
          <p:cNvSpPr/>
          <p:nvPr/>
        </p:nvSpPr>
        <p:spPr>
          <a:xfrm rot="5400000">
            <a:off x="1588072" y="2447547"/>
            <a:ext cx="240840" cy="363859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3619" y="92461"/>
            <a:ext cx="8693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/>
              <a:t>AKUT FARYNGO-TONSILLIT: Anbefaling vedrørende diagnostik og behandling</a:t>
            </a:r>
          </a:p>
        </p:txBody>
      </p:sp>
      <p:sp>
        <p:nvSpPr>
          <p:cNvPr id="31" name="Afrundet rektangel 4"/>
          <p:cNvSpPr/>
          <p:nvPr/>
        </p:nvSpPr>
        <p:spPr>
          <a:xfrm>
            <a:off x="614687" y="640077"/>
            <a:ext cx="2577246" cy="6299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Centor</a:t>
            </a:r>
            <a:r>
              <a:rPr lang="en-US" b="1" dirty="0">
                <a:solidFill>
                  <a:schemeClr val="tx1"/>
                </a:solidFill>
              </a:rPr>
              <a:t>-</a:t>
            </a:r>
            <a:r>
              <a:rPr lang="da-DK" b="1" dirty="0">
                <a:solidFill>
                  <a:schemeClr val="tx1"/>
                </a:solidFill>
              </a:rPr>
              <a:t>kriterier: 0-1</a:t>
            </a:r>
          </a:p>
        </p:txBody>
      </p:sp>
      <p:sp>
        <p:nvSpPr>
          <p:cNvPr id="34" name="Afrundet rektangel 4"/>
          <p:cNvSpPr/>
          <p:nvPr/>
        </p:nvSpPr>
        <p:spPr>
          <a:xfrm>
            <a:off x="3725334" y="640077"/>
            <a:ext cx="2514600" cy="6299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Centor</a:t>
            </a:r>
            <a:r>
              <a:rPr lang="en-US" b="1" dirty="0">
                <a:solidFill>
                  <a:schemeClr val="tx1"/>
                </a:solidFill>
              </a:rPr>
              <a:t>-</a:t>
            </a:r>
            <a:r>
              <a:rPr lang="da-DK" b="1" dirty="0">
                <a:solidFill>
                  <a:schemeClr val="tx1"/>
                </a:solidFill>
              </a:rPr>
              <a:t>kriterier: 2-3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7" name="Afrundet rektangel 4"/>
          <p:cNvSpPr/>
          <p:nvPr/>
        </p:nvSpPr>
        <p:spPr>
          <a:xfrm>
            <a:off x="4412112" y="2829113"/>
            <a:ext cx="1816987" cy="5435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Strep A-test</a:t>
            </a:r>
          </a:p>
        </p:txBody>
      </p:sp>
      <p:sp>
        <p:nvSpPr>
          <p:cNvPr id="38" name="Højrepil 15"/>
          <p:cNvSpPr/>
          <p:nvPr/>
        </p:nvSpPr>
        <p:spPr>
          <a:xfrm rot="5400000">
            <a:off x="5741912" y="3548833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9" name="Afrundet rektangel 4"/>
          <p:cNvSpPr/>
          <p:nvPr/>
        </p:nvSpPr>
        <p:spPr>
          <a:xfrm>
            <a:off x="6899293" y="2845426"/>
            <a:ext cx="1816987" cy="5435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Strep A-test</a:t>
            </a:r>
          </a:p>
        </p:txBody>
      </p:sp>
      <p:sp>
        <p:nvSpPr>
          <p:cNvPr id="41" name="Højrepil 15"/>
          <p:cNvSpPr/>
          <p:nvPr/>
        </p:nvSpPr>
        <p:spPr>
          <a:xfrm rot="5400000">
            <a:off x="7661760" y="2425942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2" name="Højrepil 15"/>
          <p:cNvSpPr/>
          <p:nvPr/>
        </p:nvSpPr>
        <p:spPr>
          <a:xfrm rot="5400000">
            <a:off x="6977004" y="3527801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3" name="Højrepil 15"/>
          <p:cNvSpPr/>
          <p:nvPr/>
        </p:nvSpPr>
        <p:spPr>
          <a:xfrm rot="5400000">
            <a:off x="8080213" y="3527801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4" name="Afrundet rektangel 4"/>
          <p:cNvSpPr/>
          <p:nvPr/>
        </p:nvSpPr>
        <p:spPr>
          <a:xfrm>
            <a:off x="4031805" y="3971640"/>
            <a:ext cx="1133950" cy="5387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Negativ</a:t>
            </a:r>
          </a:p>
        </p:txBody>
      </p:sp>
      <p:sp>
        <p:nvSpPr>
          <p:cNvPr id="45" name="Afrundet rektangel 4"/>
          <p:cNvSpPr/>
          <p:nvPr/>
        </p:nvSpPr>
        <p:spPr>
          <a:xfrm>
            <a:off x="7656448" y="3971640"/>
            <a:ext cx="1281692" cy="5387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Negativ</a:t>
            </a:r>
          </a:p>
        </p:txBody>
      </p:sp>
      <p:sp>
        <p:nvSpPr>
          <p:cNvPr id="47" name="Afrundet rektangel 4"/>
          <p:cNvSpPr/>
          <p:nvPr/>
        </p:nvSpPr>
        <p:spPr>
          <a:xfrm>
            <a:off x="3686195" y="5035160"/>
            <a:ext cx="1774739" cy="10744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charset="2"/>
              <a:buChar char="ü"/>
            </a:pPr>
            <a:r>
              <a:rPr lang="da-DK" sz="1400" dirty="0">
                <a:solidFill>
                  <a:schemeClr val="tx1"/>
                </a:solidFill>
              </a:rPr>
              <a:t>Se an </a:t>
            </a:r>
            <a:r>
              <a:rPr lang="da-DK" sz="1400" b="1" dirty="0">
                <a:solidFill>
                  <a:schemeClr val="tx1"/>
                </a:solidFill>
              </a:rPr>
              <a:t>uden</a:t>
            </a:r>
            <a:r>
              <a:rPr lang="da-DK" sz="1400" dirty="0">
                <a:solidFill>
                  <a:schemeClr val="tx1"/>
                </a:solidFill>
              </a:rPr>
              <a:t> antibiotika</a:t>
            </a:r>
          </a:p>
          <a:p>
            <a:pPr marL="285750" indent="-285750">
              <a:buFont typeface="Wingdings" charset="2"/>
              <a:buChar char="ü"/>
            </a:pPr>
            <a:r>
              <a:rPr lang="da-DK" sz="1400" dirty="0">
                <a:solidFill>
                  <a:schemeClr val="tx1"/>
                </a:solidFill>
              </a:rPr>
              <a:t>Symptomatisk behandling</a:t>
            </a:r>
          </a:p>
        </p:txBody>
      </p:sp>
      <p:sp>
        <p:nvSpPr>
          <p:cNvPr id="48" name="Afrundet rektangel 4"/>
          <p:cNvSpPr/>
          <p:nvPr/>
        </p:nvSpPr>
        <p:spPr>
          <a:xfrm>
            <a:off x="7143451" y="5007295"/>
            <a:ext cx="1955800" cy="1777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Zapf Dingbats" charset="0"/>
              <a:buChar char="✔"/>
            </a:pPr>
            <a:endParaRPr lang="da-DK" sz="1200" dirty="0">
              <a:solidFill>
                <a:schemeClr val="tx1"/>
              </a:solidFill>
            </a:endParaRPr>
          </a:p>
          <a:p>
            <a:pPr marL="171450" indent="-171450">
              <a:buFont typeface="Wingdings" charset="2"/>
              <a:buChar char="ü"/>
            </a:pPr>
            <a:r>
              <a:rPr lang="da-DK" sz="1200" dirty="0">
                <a:solidFill>
                  <a:schemeClr val="tx1"/>
                </a:solidFill>
              </a:rPr>
              <a:t>Overvej undersøgelse for anden ætiologi end GAS</a:t>
            </a:r>
          </a:p>
          <a:p>
            <a:pPr marL="171450" indent="-171450">
              <a:buFont typeface="Wingdings" charset="2"/>
              <a:buChar char="ü"/>
            </a:pPr>
            <a:r>
              <a:rPr lang="da-DK" sz="1200" dirty="0">
                <a:solidFill>
                  <a:schemeClr val="tx1"/>
                </a:solidFill>
              </a:rPr>
              <a:t>Overvej antibiotika før podningssvar</a:t>
            </a:r>
          </a:p>
          <a:p>
            <a:pPr marL="171450" indent="-171450">
              <a:buFont typeface="Wingdings" charset="2"/>
              <a:buChar char="ü"/>
            </a:pPr>
            <a:r>
              <a:rPr lang="da-DK" sz="1200" dirty="0">
                <a:solidFill>
                  <a:schemeClr val="tx1"/>
                </a:solidFill>
              </a:rPr>
              <a:t>Evt. symptomatisk behandling med tæt opfølgning</a:t>
            </a:r>
          </a:p>
          <a:p>
            <a:pPr marL="171450" indent="-171450">
              <a:buFont typeface="Zapf Dingbats" charset="0"/>
              <a:buChar char="✔"/>
            </a:pP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49" name="Afrundet rektangel 4"/>
          <p:cNvSpPr/>
          <p:nvPr/>
        </p:nvSpPr>
        <p:spPr>
          <a:xfrm>
            <a:off x="4182534" y="1834604"/>
            <a:ext cx="2069766" cy="521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Moderat risiko for GAS</a:t>
            </a:r>
          </a:p>
        </p:txBody>
      </p:sp>
      <p:sp>
        <p:nvSpPr>
          <p:cNvPr id="50" name="Afrundet rektangel 4"/>
          <p:cNvSpPr/>
          <p:nvPr/>
        </p:nvSpPr>
        <p:spPr>
          <a:xfrm>
            <a:off x="794980" y="1834604"/>
            <a:ext cx="1827026" cy="521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Lav risiko for GAS*</a:t>
            </a:r>
          </a:p>
        </p:txBody>
      </p:sp>
      <p:sp>
        <p:nvSpPr>
          <p:cNvPr id="51" name="Højrepil 15"/>
          <p:cNvSpPr/>
          <p:nvPr/>
        </p:nvSpPr>
        <p:spPr>
          <a:xfrm rot="5400000">
            <a:off x="8025621" y="4586113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2" name="Højrepil 15"/>
          <p:cNvSpPr/>
          <p:nvPr/>
        </p:nvSpPr>
        <p:spPr>
          <a:xfrm rot="5400000">
            <a:off x="6260349" y="4605771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3" name="Højrepil 15"/>
          <p:cNvSpPr/>
          <p:nvPr/>
        </p:nvSpPr>
        <p:spPr>
          <a:xfrm rot="5400000">
            <a:off x="4484913" y="4586113"/>
            <a:ext cx="264655" cy="3638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4" name="Afrundet rektangel 4"/>
          <p:cNvSpPr/>
          <p:nvPr/>
        </p:nvSpPr>
        <p:spPr>
          <a:xfrm>
            <a:off x="5573986" y="5035160"/>
            <a:ext cx="1462803" cy="5968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charset="2"/>
              <a:buChar char="ü"/>
            </a:pPr>
            <a:r>
              <a:rPr lang="da-DK" sz="1400" dirty="0">
                <a:solidFill>
                  <a:schemeClr val="tx1"/>
                </a:solidFill>
              </a:rPr>
              <a:t>Tilbyd antibiotika</a:t>
            </a:r>
          </a:p>
        </p:txBody>
      </p:sp>
      <p:sp>
        <p:nvSpPr>
          <p:cNvPr id="36" name="Afrundet rektangel 4"/>
          <p:cNvSpPr/>
          <p:nvPr/>
        </p:nvSpPr>
        <p:spPr>
          <a:xfrm>
            <a:off x="6629400" y="640077"/>
            <a:ext cx="2308740" cy="6299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Centor</a:t>
            </a:r>
            <a:r>
              <a:rPr lang="en-US" b="1" dirty="0">
                <a:solidFill>
                  <a:schemeClr val="tx1"/>
                </a:solidFill>
              </a:rPr>
              <a:t>-</a:t>
            </a:r>
            <a:r>
              <a:rPr lang="da-DK" b="1" dirty="0">
                <a:solidFill>
                  <a:schemeClr val="tx1"/>
                </a:solidFill>
              </a:rPr>
              <a:t>kriterier: 4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756" y="4507963"/>
            <a:ext cx="3079331" cy="17351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587" y="6506066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*GAS = Gruppe A-</a:t>
            </a:r>
            <a:r>
              <a:rPr lang="en-US" sz="1000" dirty="0" err="1">
                <a:solidFill>
                  <a:srgbClr val="000000"/>
                </a:solidFill>
              </a:rPr>
              <a:t>streptokokker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669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a065b5-1cf3-4f86-a01a-67a8409c3bf9" xsi:nil="true"/>
    <lcf76f155ced4ddcb4097134ff3c332f xmlns="e7ea2637-cb69-4d32-acaf-9fa97e91f58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4DAA5A2068FA40974B9C7413EF5BAB" ma:contentTypeVersion="17" ma:contentTypeDescription="Opret et nyt dokument." ma:contentTypeScope="" ma:versionID="04ff40960481ff8ea1d3c71a707b8b8f">
  <xsd:schema xmlns:xsd="http://www.w3.org/2001/XMLSchema" xmlns:xs="http://www.w3.org/2001/XMLSchema" xmlns:p="http://schemas.microsoft.com/office/2006/metadata/properties" xmlns:ns2="e7ea2637-cb69-4d32-acaf-9fa97e91f580" xmlns:ns3="dca065b5-1cf3-4f86-a01a-67a8409c3bf9" targetNamespace="http://schemas.microsoft.com/office/2006/metadata/properties" ma:root="true" ma:fieldsID="5b20419d48a2a09bfb28268032b9f431" ns2:_="" ns3:_="">
    <xsd:import namespace="e7ea2637-cb69-4d32-acaf-9fa97e91f580"/>
    <xsd:import namespace="dca065b5-1cf3-4f86-a01a-67a8409c3b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ea2637-cb69-4d32-acaf-9fa97e91f5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ledmærker" ma:readOnly="false" ma:fieldId="{5cf76f15-5ced-4ddc-b409-7134ff3c332f}" ma:taxonomyMulti="true" ma:sspId="537a6b21-1115-4564-bf7e-867e79a63e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065b5-1cf3-4f86-a01a-67a8409c3bf9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3ac5ed0-349c-40f8-b07a-9920c39f7ab6}" ma:internalName="TaxCatchAll" ma:showField="CatchAllData" ma:web="dca065b5-1cf3-4f86-a01a-67a8409c3b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5E4BCF-9ECD-40D3-92A0-E023428C61D9}">
  <ds:schemaRefs>
    <ds:schemaRef ds:uri="http://schemas.microsoft.com/office/2006/metadata/properties"/>
    <ds:schemaRef ds:uri="http://schemas.microsoft.com/office/infopath/2007/PartnerControls"/>
    <ds:schemaRef ds:uri="dca065b5-1cf3-4f86-a01a-67a8409c3bf9"/>
    <ds:schemaRef ds:uri="e7ea2637-cb69-4d32-acaf-9fa97e91f580"/>
  </ds:schemaRefs>
</ds:datastoreItem>
</file>

<file path=customXml/itemProps2.xml><?xml version="1.0" encoding="utf-8"?>
<ds:datastoreItem xmlns:ds="http://schemas.openxmlformats.org/officeDocument/2006/customXml" ds:itemID="{C9FB0BB4-0F27-430A-974A-040ADE1761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ea2637-cb69-4d32-acaf-9fa97e91f580"/>
    <ds:schemaRef ds:uri="dca065b5-1cf3-4f86-a01a-67a8409c3b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22792B-C5C9-4908-B359-3AA71A71A3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68217</TotalTime>
  <Words>80</Words>
  <Application>Microsoft Office PowerPoint</Application>
  <PresentationFormat>Skærmshow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Trebuchet MS</vt:lpstr>
      <vt:lpstr>Wingdings</vt:lpstr>
      <vt:lpstr>Wingdings 3</vt:lpstr>
      <vt:lpstr>Zapf Dingbats</vt:lpstr>
      <vt:lpstr>Facet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Trolle Saust</dc:creator>
  <cp:lastModifiedBy>Anette Sonne Nielsen</cp:lastModifiedBy>
  <cp:revision>92</cp:revision>
  <dcterms:created xsi:type="dcterms:W3CDTF">2020-03-27T07:57:26Z</dcterms:created>
  <dcterms:modified xsi:type="dcterms:W3CDTF">2023-11-15T09:04:22Z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0x010100DF4DAA5A2068FA40974B9C7413EF5BAB</vt:lpwstr>
  </property>
  <property fmtid="{D5CDD505-2E9C-101B-9397-08002B2CF9AE}" pid="3" name="MediaServiceImageTags">
    <vt:lpwstr/>
  </property>
</Properties>
</file>