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04" r:id="rId3"/>
    <p:sldId id="270" r:id="rId4"/>
    <p:sldId id="305" r:id="rId5"/>
    <p:sldId id="258" r:id="rId6"/>
    <p:sldId id="259" r:id="rId7"/>
    <p:sldId id="311" r:id="rId8"/>
    <p:sldId id="312" r:id="rId9"/>
    <p:sldId id="292" r:id="rId10"/>
    <p:sldId id="294" r:id="rId11"/>
    <p:sldId id="271" r:id="rId12"/>
    <p:sldId id="280" r:id="rId13"/>
    <p:sldId id="284" r:id="rId14"/>
    <p:sldId id="287" r:id="rId15"/>
    <p:sldId id="306" r:id="rId16"/>
    <p:sldId id="307" r:id="rId17"/>
    <p:sldId id="308" r:id="rId18"/>
    <p:sldId id="313" r:id="rId19"/>
    <p:sldId id="309" r:id="rId20"/>
    <p:sldId id="285" r:id="rId21"/>
    <p:sldId id="288" r:id="rId22"/>
    <p:sldId id="303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44ACC-FF0B-450E-98B9-969B1F7C87BE}" v="13" dt="2025-08-13T08:15:16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3AAE-4FD4-4B54-ABE9-66E66BB31E41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EF66-FCC3-4FAF-95F1-0BED850AB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08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E2E4E-EBF5-DC46-B591-25BFE873A7F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2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Årsværk = måleenhed der beskriver en fuldtids ansats samlede arbejdstid på et år!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6EF66-FCC3-4FAF-95F1-0BED850AB40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41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35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7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41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37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85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86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67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66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075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5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904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0D25-9F84-4E05-94ED-37FA5A65C0D4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FB30-887C-4F1A-A28E-E19D52A72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leroedgyn.dk/wp-content/uploads/2025/03/MRS_Danish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0" y="1762748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0" b="1" i="0" u="none" strike="noStrike" kern="1200" cap="none" spc="300" normalizeH="0" baseline="0" noProof="0" dirty="0">
                <a:ln>
                  <a:noFill/>
                </a:ln>
                <a:solidFill>
                  <a:srgbClr val="8224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Kvinder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0" b="1" i="0" u="none" strike="noStrike" kern="1200" cap="none" spc="300" normalizeH="0" baseline="0" noProof="0" dirty="0">
                <a:ln>
                  <a:noFill/>
                </a:ln>
                <a:solidFill>
                  <a:srgbClr val="8224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Klimakteriet</a:t>
            </a:r>
            <a:endParaRPr kumimoji="0" lang="da-DK" sz="2800" b="1" i="0" u="none" strike="noStrike" kern="1200" cap="none" spc="30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30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300" normalizeH="0" baseline="0" noProof="0" dirty="0">
                <a:ln>
                  <a:noFill/>
                </a:ln>
                <a:solidFill>
                  <a:srgbClr val="8224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Louise Rom, Privatpraktiserende Gynækolog, Aalborg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0" y="5045352"/>
            <a:ext cx="12192000" cy="1618393"/>
            <a:chOff x="0" y="5045352"/>
            <a:chExt cx="12192000" cy="1618393"/>
          </a:xfrm>
        </p:grpSpPr>
        <p:sp>
          <p:nvSpPr>
            <p:cNvPr id="5" name="Rektangel 4"/>
            <p:cNvSpPr/>
            <p:nvPr/>
          </p:nvSpPr>
          <p:spPr>
            <a:xfrm>
              <a:off x="0" y="5045352"/>
              <a:ext cx="12192000" cy="1236617"/>
            </a:xfrm>
            <a:prstGeom prst="rect">
              <a:avLst/>
            </a:prstGeom>
            <a:solidFill>
              <a:srgbClr val="822433"/>
            </a:solidFill>
            <a:ln>
              <a:solidFill>
                <a:srgbClr val="80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kstfelt 5"/>
            <p:cNvSpPr txBox="1"/>
            <p:nvPr/>
          </p:nvSpPr>
          <p:spPr>
            <a:xfrm>
              <a:off x="267440" y="5359657"/>
              <a:ext cx="115266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4000" b="1" spc="300" dirty="0">
                  <a:solidFill>
                    <a:prstClr val="white"/>
                  </a:solidFill>
                  <a:latin typeface="Arial"/>
                  <a:cs typeface="Arial"/>
                </a:rPr>
                <a:t>DSAM Nord 08/25</a:t>
              </a:r>
              <a:endParaRPr kumimoji="0" lang="da-DK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147" y="6379104"/>
              <a:ext cx="1338701" cy="284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79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643B-D94D-4AAD-B62F-21CFD7FE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Behandling praksis eller gynækolog?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F1594D-75C0-453A-8E64-9FD9B214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Anamnese på blødningsforstyrrelsen</a:t>
            </a:r>
          </a:p>
          <a:p>
            <a:r>
              <a:rPr lang="da-DK" dirty="0"/>
              <a:t>Tiltagende kraftige blødninger over tid</a:t>
            </a:r>
          </a:p>
          <a:p>
            <a:r>
              <a:rPr lang="da-DK" dirty="0"/>
              <a:t>Hyppigere vandladninger/smerter</a:t>
            </a:r>
          </a:p>
          <a:p>
            <a:r>
              <a:rPr lang="da-DK" dirty="0"/>
              <a:t>Styrtblødninger</a:t>
            </a:r>
          </a:p>
          <a:p>
            <a:r>
              <a:rPr lang="da-DK" dirty="0"/>
              <a:t>Kontaktblødning (obs </a:t>
            </a:r>
            <a:r>
              <a:rPr lang="da-DK" dirty="0" err="1"/>
              <a:t>Vagifem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/>
              <a:t>GU</a:t>
            </a:r>
          </a:p>
          <a:p>
            <a:r>
              <a:rPr lang="da-DK" dirty="0" err="1"/>
              <a:t>Cyt</a:t>
            </a:r>
            <a:r>
              <a:rPr lang="da-DK" dirty="0"/>
              <a:t> </a:t>
            </a:r>
          </a:p>
          <a:p>
            <a:r>
              <a:rPr lang="da-DK" dirty="0" err="1"/>
              <a:t>Palpation</a:t>
            </a:r>
            <a:r>
              <a:rPr lang="da-DK" dirty="0"/>
              <a:t> evt. fibrom/BMI!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ULTRALYD er god, billig diagnostik &amp; ´trygt´! Vi ved hvad vi behandler!</a:t>
            </a:r>
          </a:p>
        </p:txBody>
      </p:sp>
    </p:spTree>
    <p:extLst>
      <p:ext uri="{BB962C8B-B14F-4D97-AF65-F5344CB8AC3E}">
        <p14:creationId xmlns:p14="http://schemas.microsoft.com/office/powerpoint/2010/main" val="222267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6D4FC-3431-4F97-B261-3108A7C6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anchor="b">
            <a:normAutofit/>
          </a:bodyPr>
          <a:lstStyle/>
          <a:p>
            <a:r>
              <a:rPr lang="da-DK" sz="4000" b="1" dirty="0">
                <a:solidFill>
                  <a:schemeClr val="tx2"/>
                </a:solidFill>
              </a:rPr>
              <a:t>Behandling af menopause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64A75AB-838D-4A15-AD85-47012D1484C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7975" y="602673"/>
            <a:ext cx="3652496" cy="276615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43EA726-78B5-4101-9DC2-EE9BEF37B6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5137" y="3462198"/>
            <a:ext cx="3658175" cy="276615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06591E-524F-43E1-B599-174AEC60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Hvad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tænker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kvinderne</a:t>
            </a:r>
            <a:r>
              <a:rPr lang="en-US" sz="2400" dirty="0">
                <a:solidFill>
                  <a:schemeClr val="tx2"/>
                </a:solidFill>
              </a:rPr>
              <a:t>?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Hvad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tænker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lægen</a:t>
            </a:r>
            <a:r>
              <a:rPr lang="en-US" sz="2400" dirty="0">
                <a:solidFill>
                  <a:schemeClr val="tx2"/>
                </a:solidFill>
              </a:rPr>
              <a:t>?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Hvad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tænker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gynækologen</a:t>
            </a:r>
            <a:r>
              <a:rPr lang="en-US" sz="2400" dirty="0">
                <a:solidFill>
                  <a:schemeClr val="tx2"/>
                </a:solidFill>
              </a:rPr>
              <a:t>?</a:t>
            </a:r>
          </a:p>
          <a:p>
            <a:endParaRPr lang="en-US" sz="4000" b="1" u="sng" dirty="0">
              <a:solidFill>
                <a:schemeClr val="tx2"/>
              </a:solidFill>
            </a:endParaRPr>
          </a:p>
          <a:p>
            <a:r>
              <a:rPr lang="en-US" sz="4000" b="1" u="sng" dirty="0">
                <a:solidFill>
                  <a:schemeClr val="tx2"/>
                </a:solidFill>
              </a:rPr>
              <a:t>LIVSKVALITET/ healthy aging</a:t>
            </a:r>
          </a:p>
        </p:txBody>
      </p:sp>
    </p:spTree>
    <p:extLst>
      <p:ext uri="{BB962C8B-B14F-4D97-AF65-F5344CB8AC3E}">
        <p14:creationId xmlns:p14="http://schemas.microsoft.com/office/powerpoint/2010/main" val="163387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E40A9-D55F-4E22-B105-F09507E3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Det terapeutiske vindue: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63AD5F-02D3-48CA-8200-C5AE3C0B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&lt;60 år</a:t>
            </a:r>
          </a:p>
          <a:p>
            <a:r>
              <a:rPr lang="da-DK" dirty="0"/>
              <a:t>Senest 10 år efter sidste menstruation</a:t>
            </a:r>
          </a:p>
          <a:p>
            <a:r>
              <a:rPr lang="da-DK" dirty="0"/>
              <a:t>I det væsentligste rask! </a:t>
            </a:r>
          </a:p>
          <a:p>
            <a:r>
              <a:rPr lang="da-DK" dirty="0"/>
              <a:t>(obs BT, </a:t>
            </a:r>
            <a:r>
              <a:rPr lang="da-DK" dirty="0" err="1"/>
              <a:t>C.mammae</a:t>
            </a:r>
            <a:r>
              <a:rPr lang="da-DK" dirty="0"/>
              <a:t>, trombosehistorik) Vægt / giv +</a:t>
            </a:r>
            <a:r>
              <a:rPr lang="da-DK" dirty="0" err="1"/>
              <a:t>Wegovy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b="1" u="sng" dirty="0"/>
              <a:t>Intention:</a:t>
            </a:r>
          </a:p>
          <a:p>
            <a:r>
              <a:rPr lang="da-DK" dirty="0"/>
              <a:t>Lavest mulige dosis med tilstrækkelig effekt</a:t>
            </a:r>
          </a:p>
          <a:p>
            <a:r>
              <a:rPr lang="da-DK" dirty="0"/>
              <a:t>Behandling </a:t>
            </a:r>
            <a:r>
              <a:rPr lang="da-DK" b="1" u="sng" dirty="0"/>
              <a:t>individuel</a:t>
            </a:r>
            <a:r>
              <a:rPr lang="da-DK" dirty="0"/>
              <a:t> men 5-8 (10) år som hovedregel (</a:t>
            </a:r>
            <a:r>
              <a:rPr lang="da-DK" dirty="0">
                <a:highlight>
                  <a:srgbClr val="FFFF00"/>
                </a:highlight>
              </a:rPr>
              <a:t>tæller fra 54 år</a:t>
            </a:r>
            <a:r>
              <a:rPr lang="da-DK" dirty="0"/>
              <a:t>)</a:t>
            </a:r>
          </a:p>
          <a:p>
            <a:r>
              <a:rPr lang="da-DK" dirty="0"/>
              <a:t>Lokal hormon = </a:t>
            </a:r>
            <a:r>
              <a:rPr lang="da-DK" b="1" u="sng" dirty="0" err="1"/>
              <a:t>Vagifem</a:t>
            </a:r>
            <a:r>
              <a:rPr lang="da-DK" dirty="0"/>
              <a:t> ubegrænset til alle fra 50 år+</a:t>
            </a:r>
          </a:p>
        </p:txBody>
      </p:sp>
    </p:spTree>
    <p:extLst>
      <p:ext uri="{BB962C8B-B14F-4D97-AF65-F5344CB8AC3E}">
        <p14:creationId xmlns:p14="http://schemas.microsoft.com/office/powerpoint/2010/main" val="107160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D68E6-C6A0-4A2B-87FC-B3925C7A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Gynækologens opskrift</a:t>
            </a:r>
            <a:r>
              <a:rPr lang="da-DK" b="1" dirty="0">
                <a:sym typeface="Wingdings" panose="05000000000000000000" pitchFamily="2" charset="2"/>
              </a:rPr>
              <a:t>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990E42-AFEC-4779-812E-329B5A2C3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dirty="0" err="1">
                <a:highlight>
                  <a:srgbClr val="FFFF00"/>
                </a:highlight>
              </a:rPr>
              <a:t>Lenzetto</a:t>
            </a:r>
            <a:r>
              <a:rPr lang="da-DK" dirty="0"/>
              <a:t> østrogen spray (1-3 pust) (</a:t>
            </a:r>
            <a:r>
              <a:rPr lang="da-DK" sz="2600" i="1" dirty="0"/>
              <a:t>billig og nem at justere op/ned i dosis</a:t>
            </a:r>
            <a:r>
              <a:rPr lang="da-DK" dirty="0"/>
              <a:t>)</a:t>
            </a:r>
          </a:p>
          <a:p>
            <a:r>
              <a:rPr lang="da-DK" dirty="0" err="1">
                <a:highlight>
                  <a:srgbClr val="FFFF00"/>
                </a:highlight>
              </a:rPr>
              <a:t>Divigel</a:t>
            </a:r>
            <a:r>
              <a:rPr lang="da-DK" dirty="0">
                <a:highlight>
                  <a:srgbClr val="FFFF00"/>
                </a:highlight>
              </a:rPr>
              <a:t> </a:t>
            </a:r>
            <a:r>
              <a:rPr lang="da-DK" dirty="0"/>
              <a:t>(enkeltpakket brev østrogen gel) </a:t>
            </a:r>
          </a:p>
          <a:p>
            <a:r>
              <a:rPr lang="da-DK" dirty="0" err="1">
                <a:highlight>
                  <a:srgbClr val="FFFF00"/>
                </a:highlight>
              </a:rPr>
              <a:t>Vagifem</a:t>
            </a:r>
            <a:r>
              <a:rPr lang="da-DK" dirty="0"/>
              <a:t> til alle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Ofte </a:t>
            </a:r>
            <a:r>
              <a:rPr lang="da-DK" u="sng" dirty="0"/>
              <a:t>Melatal </a:t>
            </a:r>
            <a:r>
              <a:rPr lang="da-DK" dirty="0"/>
              <a:t>også 30-60 dg</a:t>
            </a:r>
          </a:p>
          <a:p>
            <a:r>
              <a:rPr lang="da-DK" u="sng" dirty="0"/>
              <a:t>Baldrian &amp; </a:t>
            </a:r>
            <a:r>
              <a:rPr lang="da-DK" u="sng" dirty="0" err="1"/>
              <a:t>Magnesiumglycinat</a:t>
            </a:r>
            <a:r>
              <a:rPr lang="da-DK" u="sng" dirty="0"/>
              <a:t> </a:t>
            </a:r>
            <a:r>
              <a:rPr lang="da-DK" dirty="0"/>
              <a:t>med eller som alternativ til Melatal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err="1">
                <a:highlight>
                  <a:srgbClr val="FFFF00"/>
                </a:highlight>
              </a:rPr>
              <a:t>Mirena</a:t>
            </a:r>
            <a:r>
              <a:rPr lang="da-DK" dirty="0"/>
              <a:t> spiral (blødningsfri)</a:t>
            </a:r>
          </a:p>
          <a:p>
            <a:r>
              <a:rPr lang="da-DK" dirty="0" err="1">
                <a:highlight>
                  <a:srgbClr val="FFFF00"/>
                </a:highlight>
              </a:rPr>
              <a:t>Provera</a:t>
            </a:r>
            <a:r>
              <a:rPr lang="da-DK" dirty="0">
                <a:highlight>
                  <a:srgbClr val="FFFF00"/>
                </a:highlight>
              </a:rPr>
              <a:t> </a:t>
            </a:r>
            <a:r>
              <a:rPr lang="da-DK" dirty="0"/>
              <a:t>5 mg </a:t>
            </a:r>
            <a:r>
              <a:rPr lang="da-DK" dirty="0" err="1"/>
              <a:t>dgl</a:t>
            </a:r>
            <a:r>
              <a:rPr lang="da-DK" dirty="0"/>
              <a:t> i 14 dage /hver 3. md (4 årlige blødninger)</a:t>
            </a:r>
          </a:p>
          <a:p>
            <a:r>
              <a:rPr lang="da-DK" dirty="0" err="1">
                <a:highlight>
                  <a:srgbClr val="FFFF00"/>
                </a:highlight>
              </a:rPr>
              <a:t>Utrogestan</a:t>
            </a:r>
            <a:r>
              <a:rPr lang="da-DK" dirty="0"/>
              <a:t> kontinuerlig 100 mg </a:t>
            </a:r>
            <a:r>
              <a:rPr lang="da-DK" dirty="0" err="1"/>
              <a:t>dgl</a:t>
            </a:r>
            <a:r>
              <a:rPr lang="da-DK" dirty="0"/>
              <a:t> (blødningsfri) + nattesøvn bedres ofte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err="1"/>
              <a:t>Mirena</a:t>
            </a:r>
            <a:r>
              <a:rPr lang="da-DK" dirty="0"/>
              <a:t> giver lav cancer risiko (mammae &amp; </a:t>
            </a:r>
            <a:r>
              <a:rPr lang="da-DK" dirty="0" err="1"/>
              <a:t>endometrie</a:t>
            </a:r>
            <a:r>
              <a:rPr lang="da-DK" dirty="0"/>
              <a:t> protektion)</a:t>
            </a:r>
          </a:p>
          <a:p>
            <a:r>
              <a:rPr lang="da-DK" dirty="0" err="1"/>
              <a:t>Utrogestan</a:t>
            </a:r>
            <a:r>
              <a:rPr lang="da-DK" dirty="0"/>
              <a:t> giver lavest mulige C. Mammae risiko (eneste på markedet)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017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FB03F-3CC2-4C30-832D-9F5FD822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Perimenopause symptomer: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3EE8B3-FA47-4ACC-A20B-4DB3E1A2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Hvis kvinden stadig har blødninger (mindst 4/år) er det okay at give ØSTROGEN </a:t>
            </a:r>
            <a:r>
              <a:rPr lang="da-DK" dirty="0" err="1"/>
              <a:t>only</a:t>
            </a:r>
            <a:r>
              <a:rPr lang="da-DK" dirty="0"/>
              <a:t> + kontrol</a:t>
            </a:r>
          </a:p>
          <a:p>
            <a:r>
              <a:rPr lang="da-DK" dirty="0"/>
              <a:t>De har selv fortsat </a:t>
            </a:r>
            <a:r>
              <a:rPr lang="da-DK" dirty="0" err="1"/>
              <a:t>endometrieprotektion</a:t>
            </a:r>
            <a:endParaRPr lang="da-DK" dirty="0"/>
          </a:p>
          <a:p>
            <a:r>
              <a:rPr lang="da-DK" dirty="0"/>
              <a:t>Symptomer afhjælpes med </a:t>
            </a:r>
            <a:r>
              <a:rPr lang="da-DK" dirty="0" err="1"/>
              <a:t>dermal</a:t>
            </a:r>
            <a:r>
              <a:rPr lang="da-DK" dirty="0"/>
              <a:t> + evt. lokal østrogen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b="1" u="sng" dirty="0"/>
              <a:t>KLINISK DIAGNOSE – 3 </a:t>
            </a:r>
            <a:r>
              <a:rPr lang="da-DK" b="1" u="sng" dirty="0" err="1"/>
              <a:t>mdr</a:t>
            </a:r>
            <a:r>
              <a:rPr lang="da-DK" b="1" u="sng" dirty="0"/>
              <a:t> `gratis behandling` = `ØSTROGENTEST`</a:t>
            </a:r>
          </a:p>
          <a:p>
            <a:r>
              <a:rPr lang="da-DK" b="1" u="sng" dirty="0"/>
              <a:t>De 5-8 år `TÆLLER` først fra menopause el 54 år hvis </a:t>
            </a:r>
            <a:r>
              <a:rPr lang="da-DK" b="1" u="sng" dirty="0" err="1"/>
              <a:t>Mirena</a:t>
            </a:r>
            <a:r>
              <a:rPr lang="da-DK" b="1" u="sng" dirty="0"/>
              <a:t>!</a:t>
            </a:r>
            <a:endParaRPr lang="da-DK" dirty="0"/>
          </a:p>
          <a:p>
            <a:r>
              <a:rPr lang="da-DK" dirty="0"/>
              <a:t>Dog taler jeg altid </a:t>
            </a:r>
            <a:r>
              <a:rPr lang="da-DK" dirty="0" err="1"/>
              <a:t>Utrogestan</a:t>
            </a:r>
            <a:r>
              <a:rPr lang="da-DK" dirty="0"/>
              <a:t>/spiral, således er hele behandlingen dækket (fremtidssikret)</a:t>
            </a:r>
          </a:p>
        </p:txBody>
      </p:sp>
    </p:spTree>
    <p:extLst>
      <p:ext uri="{BB962C8B-B14F-4D97-AF65-F5344CB8AC3E}">
        <p14:creationId xmlns:p14="http://schemas.microsoft.com/office/powerpoint/2010/main" val="362470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E790C2-30EE-D045-EDFB-0649752B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86" y="1284514"/>
            <a:ext cx="9183461" cy="54864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B41E6622-FD38-F294-E6B8-53D15D0F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da-DK" sz="2400" b="1" dirty="0"/>
              <a:t>Depression tidligere i livet/efter fødsel øger risiko for depression i peri-/menopause</a:t>
            </a:r>
            <a:br>
              <a:rPr lang="da-DK" sz="2400" b="1" dirty="0"/>
            </a:br>
            <a:r>
              <a:rPr lang="da-DK" sz="2400" b="1" dirty="0"/>
              <a:t>Kvinder med psykiatriske diagnoser generelt /ADHD mere følsomme for østrogenfald 44 år</a:t>
            </a:r>
            <a:r>
              <a:rPr lang="da-DK" sz="2400" b="1" dirty="0">
                <a:sym typeface="Wingdings" panose="05000000000000000000" pitchFamily="2" charset="2"/>
              </a:rPr>
              <a:t>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405469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3566B-272B-8435-F1CF-8DA005D5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92982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da-DK" sz="2400" b="1" dirty="0"/>
              <a:t>Vægt &amp; menopause ikke en skrøne…. </a:t>
            </a:r>
            <a:r>
              <a:rPr lang="da-DK" sz="2400" b="1" dirty="0" err="1"/>
              <a:t>Wegovy</a:t>
            </a:r>
            <a:r>
              <a:rPr lang="da-DK" sz="2400" b="1" dirty="0"/>
              <a:t> </a:t>
            </a:r>
            <a:r>
              <a:rPr lang="da-DK" sz="2400" b="1" dirty="0">
                <a:sym typeface="Wingdings" panose="05000000000000000000" pitchFamily="2" charset="2"/>
              </a:rPr>
              <a:t> </a:t>
            </a:r>
            <a:r>
              <a:rPr lang="da-DK" sz="2400" b="1" dirty="0" err="1">
                <a:sym typeface="Wingdings" panose="05000000000000000000" pitchFamily="2" charset="2"/>
              </a:rPr>
              <a:t>Metformin</a:t>
            </a:r>
            <a:r>
              <a:rPr lang="da-DK" sz="2400" b="1" dirty="0">
                <a:sym typeface="Wingdings" panose="05000000000000000000" pitchFamily="2" charset="2"/>
              </a:rPr>
              <a:t> vedligehold…..</a:t>
            </a:r>
            <a:endParaRPr lang="da-DK" sz="2400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F0E5340-D979-9EBC-4C64-C86DACCA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573768"/>
            <a:ext cx="108394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28F00-72C7-66B2-C1F8-459EDAAC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 1 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8A31B3-7B92-C16D-25DD-3CC1C6AC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51 år </a:t>
            </a:r>
            <a:r>
              <a:rPr lang="da-DK" dirty="0" err="1">
                <a:highlight>
                  <a:srgbClr val="FFFF00"/>
                </a:highlight>
              </a:rPr>
              <a:t>hysterektomeret</a:t>
            </a:r>
            <a:r>
              <a:rPr lang="da-DK" dirty="0"/>
              <a:t>. </a:t>
            </a:r>
            <a:r>
              <a:rPr lang="da-DK" dirty="0">
                <a:highlight>
                  <a:srgbClr val="FFFF00"/>
                </a:highlight>
              </a:rPr>
              <a:t>Ledsmerter</a:t>
            </a:r>
            <a:r>
              <a:rPr lang="da-DK" dirty="0"/>
              <a:t> i </a:t>
            </a:r>
            <a:r>
              <a:rPr lang="da-DK" dirty="0">
                <a:highlight>
                  <a:srgbClr val="FFFF00"/>
                </a:highlight>
              </a:rPr>
              <a:t>mange led </a:t>
            </a:r>
            <a:r>
              <a:rPr lang="da-DK" dirty="0"/>
              <a:t>uden tegn på reumatologisk lidelse (set af </a:t>
            </a:r>
            <a:r>
              <a:rPr lang="da-DK" dirty="0">
                <a:solidFill>
                  <a:srgbClr val="FF0000"/>
                </a:solidFill>
              </a:rPr>
              <a:t>reumatolog</a:t>
            </a:r>
            <a:r>
              <a:rPr lang="da-DK" dirty="0"/>
              <a:t>) kunne være relateret til hormonelle forandringer i </a:t>
            </a:r>
            <a:r>
              <a:rPr lang="da-DK" dirty="0" err="1"/>
              <a:t>perimenopausal</a:t>
            </a:r>
            <a:r>
              <a:rPr lang="da-DK" dirty="0"/>
              <a:t> fase, dog svært at vurdere menopausestatus grundet manglende livmoder. </a:t>
            </a:r>
          </a:p>
          <a:p>
            <a:r>
              <a:rPr lang="da-DK" dirty="0"/>
              <a:t>Har også </a:t>
            </a:r>
            <a:r>
              <a:rPr lang="da-DK" dirty="0">
                <a:highlight>
                  <a:srgbClr val="FFFF00"/>
                </a:highlight>
              </a:rPr>
              <a:t>stress og psykiske</a:t>
            </a:r>
            <a:r>
              <a:rPr lang="da-DK" dirty="0"/>
              <a:t> vanskeligheder og dette kan </a:t>
            </a:r>
            <a:r>
              <a:rPr lang="da-DK" dirty="0" err="1"/>
              <a:t>kan</a:t>
            </a:r>
            <a:r>
              <a:rPr lang="da-DK" dirty="0"/>
              <a:t> også hos nogen ptt ses som led i </a:t>
            </a:r>
            <a:r>
              <a:rPr lang="da-DK" dirty="0" err="1"/>
              <a:t>menopausale</a:t>
            </a:r>
            <a:r>
              <a:rPr lang="da-DK" dirty="0"/>
              <a:t> symptomer. </a:t>
            </a:r>
          </a:p>
          <a:p>
            <a:r>
              <a:rPr lang="da-DK" dirty="0"/>
              <a:t> Har </a:t>
            </a:r>
            <a:r>
              <a:rPr lang="da-DK" dirty="0">
                <a:highlight>
                  <a:srgbClr val="FFFF00"/>
                </a:highlight>
              </a:rPr>
              <a:t>ingen hedeture.</a:t>
            </a:r>
            <a:r>
              <a:rPr lang="da-DK" dirty="0"/>
              <a:t> </a:t>
            </a:r>
          </a:p>
          <a:p>
            <a:r>
              <a:rPr lang="da-DK" dirty="0"/>
              <a:t>Kan </a:t>
            </a:r>
            <a:r>
              <a:rPr lang="da-DK" dirty="0">
                <a:solidFill>
                  <a:srgbClr val="FF0000"/>
                </a:solidFill>
              </a:rPr>
              <a:t>FSH </a:t>
            </a:r>
            <a:r>
              <a:rPr lang="da-DK" dirty="0"/>
              <a:t>give noget fingerpeg ? - Måske mest hvis det er meget lavt så nok ikke menopause? </a:t>
            </a:r>
          </a:p>
          <a:p>
            <a:r>
              <a:rPr lang="da-DK" dirty="0"/>
              <a:t>Behandlingsforsøg i 3 måneder med østrogen </a:t>
            </a:r>
            <a:r>
              <a:rPr lang="da-DK" dirty="0" err="1"/>
              <a:t>transdermalt</a:t>
            </a:r>
            <a:r>
              <a:rPr lang="da-DK" dirty="0"/>
              <a:t>? </a:t>
            </a:r>
          </a:p>
          <a:p>
            <a:r>
              <a:rPr lang="da-DK" dirty="0"/>
              <a:t>Hvad hedder produkterne og hvordan bruges de? </a:t>
            </a:r>
          </a:p>
          <a:p>
            <a:r>
              <a:rPr lang="da-DK" dirty="0"/>
              <a:t>Kan kvinder med livmoder have gavn af/brug for hormoner også selvom hun stadig har menstruationer?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49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94EE0-EB00-D4F2-2FF2-92627D1B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da-DK" dirty="0"/>
              <a:t>Case 2: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6C5D12-1FB8-EAE9-270C-21AB5464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>
            <a:normAutofit fontScale="55000" lnSpcReduction="20000"/>
          </a:bodyPr>
          <a:lstStyle/>
          <a:p>
            <a:r>
              <a:rPr lang="da-DK" sz="3500" dirty="0"/>
              <a:t>Patienten er 57 år og har tidligere fra hun var </a:t>
            </a:r>
            <a:r>
              <a:rPr lang="da-DK" sz="3500" dirty="0">
                <a:highlight>
                  <a:srgbClr val="FFFF00"/>
                </a:highlight>
              </a:rPr>
              <a:t>50 til hun var omkring 55 år </a:t>
            </a:r>
            <a:r>
              <a:rPr lang="da-DK" sz="3500" dirty="0"/>
              <a:t>brugt plaster behandlingen, </a:t>
            </a:r>
            <a:r>
              <a:rPr lang="da-DK" sz="3500" dirty="0" err="1">
                <a:highlight>
                  <a:srgbClr val="FFFF00"/>
                </a:highlight>
              </a:rPr>
              <a:t>Evo-Conti</a:t>
            </a:r>
            <a:r>
              <a:rPr lang="da-DK" sz="3500" dirty="0"/>
              <a:t>. Behandlingen </a:t>
            </a:r>
            <a:r>
              <a:rPr lang="da-DK" sz="3500" dirty="0">
                <a:solidFill>
                  <a:srgbClr val="FF0000"/>
                </a:solidFill>
              </a:rPr>
              <a:t>blev oprindeligt seponeret pga. alder og risikoprofil</a:t>
            </a:r>
            <a:r>
              <a:rPr lang="da-DK" sz="3500" dirty="0"/>
              <a:t>. Efter </a:t>
            </a:r>
            <a:r>
              <a:rPr lang="da-DK" sz="3500" dirty="0" err="1"/>
              <a:t>seponering</a:t>
            </a:r>
            <a:r>
              <a:rPr lang="da-DK" sz="3500" dirty="0"/>
              <a:t> voldsom recidiv af hede-svedeture og generelt klimakterie symptomer. Patienten har søgt hormon terapeut der har foretaget forskellige </a:t>
            </a:r>
            <a:r>
              <a:rPr lang="da-DK" sz="3500" dirty="0">
                <a:solidFill>
                  <a:srgbClr val="FF0000"/>
                </a:solidFill>
              </a:rPr>
              <a:t>målinger hormonerne er konstateret mangel på progesteron og </a:t>
            </a:r>
            <a:r>
              <a:rPr lang="da-DK" sz="3500" dirty="0" err="1">
                <a:solidFill>
                  <a:srgbClr val="FF0000"/>
                </a:solidFill>
              </a:rPr>
              <a:t>østriol</a:t>
            </a:r>
            <a:r>
              <a:rPr lang="da-DK" sz="3500" dirty="0"/>
              <a:t>. Behandlingen har til dels virket men ikke så godt som </a:t>
            </a:r>
            <a:r>
              <a:rPr lang="da-DK" sz="3500" dirty="0" err="1"/>
              <a:t>Evo-Conti</a:t>
            </a:r>
            <a:r>
              <a:rPr lang="da-DK" sz="3500" dirty="0"/>
              <a:t>. </a:t>
            </a:r>
            <a:br>
              <a:rPr lang="da-DK" sz="3500" dirty="0"/>
            </a:br>
            <a:endParaRPr lang="da-DK" sz="3500" dirty="0"/>
          </a:p>
          <a:p>
            <a:r>
              <a:rPr lang="da-DK" sz="3500" dirty="0"/>
              <a:t>Patienten har </a:t>
            </a:r>
            <a:r>
              <a:rPr lang="da-DK" sz="3500" dirty="0">
                <a:solidFill>
                  <a:srgbClr val="FF0000"/>
                </a:solidFill>
              </a:rPr>
              <a:t>taget på i forbindelse med overgangsalder. Vægt 84 kg. Tog </a:t>
            </a:r>
            <a:r>
              <a:rPr lang="da-DK" sz="3500" dirty="0" err="1">
                <a:solidFill>
                  <a:srgbClr val="FF0000"/>
                </a:solidFill>
              </a:rPr>
              <a:t>Ozempic</a:t>
            </a:r>
            <a:r>
              <a:rPr lang="da-DK" sz="3500" dirty="0">
                <a:solidFill>
                  <a:srgbClr val="FF0000"/>
                </a:solidFill>
              </a:rPr>
              <a:t> ordineret af privatklinik i en periode i 2022 </a:t>
            </a:r>
            <a:r>
              <a:rPr lang="da-DK" sz="3500" dirty="0"/>
              <a:t>- ophørt. Har forsøgt med hård fysisk træning uden bedring af hedeture. </a:t>
            </a:r>
            <a:br>
              <a:rPr lang="da-DK" sz="3500" dirty="0"/>
            </a:br>
            <a:endParaRPr lang="da-DK" sz="3500" dirty="0"/>
          </a:p>
          <a:p>
            <a:r>
              <a:rPr lang="da-DK" sz="3500" dirty="0"/>
              <a:t>Har genoptaget </a:t>
            </a:r>
            <a:r>
              <a:rPr lang="da-DK" sz="3500" dirty="0" err="1"/>
              <a:t>evo-conti</a:t>
            </a:r>
            <a:r>
              <a:rPr lang="da-DK" sz="3500" dirty="0"/>
              <a:t> 2 om ugen. Daglige hedeture 3 gange dagligt </a:t>
            </a:r>
            <a:r>
              <a:rPr lang="da-DK" sz="3500" dirty="0" err="1"/>
              <a:t>ca</a:t>
            </a:r>
            <a:r>
              <a:rPr lang="da-DK" sz="3500" dirty="0"/>
              <a:t> - og nogen gange tidligt morgen hvor hun samtidig bliver almen utilpas. Hun oplever i den forbindelse BT fald helt ned til 89/52 puls 40 - hvilket også i sig selv kan give utilpashed og svedetur?  Patienten har tidligere fået konstateret </a:t>
            </a:r>
            <a:r>
              <a:rPr lang="da-DK" sz="3500" dirty="0">
                <a:highlight>
                  <a:srgbClr val="FFFF00"/>
                </a:highlight>
              </a:rPr>
              <a:t>forhøjet kolesteroltal </a:t>
            </a:r>
            <a:r>
              <a:rPr lang="da-DK" sz="3500" dirty="0"/>
              <a:t>som er normaliseret under medicinsk behandling og vægttab. Patienten har normalt blodtryk ved øvrige målinger. </a:t>
            </a:r>
            <a:r>
              <a:rPr lang="da-DK" sz="3500" dirty="0">
                <a:highlight>
                  <a:srgbClr val="FFFF00"/>
                </a:highlight>
              </a:rPr>
              <a:t>Hun er familiært disponeret til blodpropper, men har ikke selv haft blodpropper. </a:t>
            </a:r>
            <a:r>
              <a:rPr lang="da-DK" sz="3500" dirty="0"/>
              <a:t>Patienten </a:t>
            </a:r>
            <a:r>
              <a:rPr lang="da-DK" sz="3500" dirty="0">
                <a:solidFill>
                  <a:srgbClr val="FF0000"/>
                </a:solidFill>
              </a:rPr>
              <a:t>er for nylig grundig udredt kardiologisk pga. nogen symptomer</a:t>
            </a:r>
            <a:r>
              <a:rPr lang="da-DK" sz="3500" dirty="0"/>
              <a:t>. Alt blev fundet fuldstændig normal. Havde ikke symptomer de dage hun var </a:t>
            </a:r>
            <a:r>
              <a:rPr lang="da-DK" sz="3500" dirty="0" err="1"/>
              <a:t>Holter</a:t>
            </a:r>
            <a:r>
              <a:rPr lang="da-DK" sz="3500" dirty="0"/>
              <a:t> monitoreret dog.</a:t>
            </a:r>
          </a:p>
          <a:p>
            <a:pPr marL="0" indent="0">
              <a:buNone/>
            </a:pPr>
            <a:endParaRPr lang="da-DK" sz="3500" dirty="0"/>
          </a:p>
          <a:p>
            <a:r>
              <a:rPr lang="da-DK" sz="3500" dirty="0"/>
              <a:t>Patienten er under </a:t>
            </a:r>
            <a:r>
              <a:rPr lang="da-DK" sz="3500" dirty="0">
                <a:solidFill>
                  <a:srgbClr val="FF0000"/>
                </a:solidFill>
              </a:rPr>
              <a:t>udredning og behandling på lokalsygehus </a:t>
            </a:r>
            <a:r>
              <a:rPr lang="da-DK" sz="3500" dirty="0"/>
              <a:t>i egen for hyppig vandladning. Generet af </a:t>
            </a:r>
            <a:r>
              <a:rPr lang="da-DK" sz="3500" dirty="0" err="1">
                <a:highlight>
                  <a:srgbClr val="FFFF00"/>
                </a:highlight>
              </a:rPr>
              <a:t>urgesymptomer</a:t>
            </a:r>
            <a:r>
              <a:rPr lang="da-DK" sz="3500" dirty="0"/>
              <a:t>. Primært fået rådgivning og ingen behandling. Hormonbehandling generelt ville kollegaen på sygehuset ikke drøfte - hun havde kun forstand på inkontinens og ikke hormoner. </a:t>
            </a:r>
            <a:r>
              <a:rPr lang="da-DK" sz="3500" dirty="0">
                <a:solidFill>
                  <a:srgbClr val="FF0000"/>
                </a:solidFill>
              </a:rPr>
              <a:t>!!!!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85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22C72B-757A-9264-51F6-EC9B4B366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97972"/>
            <a:ext cx="10597243" cy="63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33E6158-9EB1-E6C4-1AE0-A5B863C4F6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46314" y="141287"/>
            <a:ext cx="11461750" cy="657542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3253379-0300-A8A5-A43A-A3CD52CE9432}"/>
              </a:ext>
            </a:extLst>
          </p:cNvPr>
          <p:cNvSpPr txBox="1"/>
          <p:nvPr/>
        </p:nvSpPr>
        <p:spPr>
          <a:xfrm>
            <a:off x="6672943" y="3428999"/>
            <a:ext cx="316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FF0000"/>
                </a:solidFill>
                <a:latin typeface="Amasis MT Pro Black" panose="020F0502020204030204" pitchFamily="18" charset="0"/>
              </a:rPr>
              <a:t>Ca</a:t>
            </a:r>
            <a:r>
              <a:rPr lang="da-DK" dirty="0">
                <a:solidFill>
                  <a:srgbClr val="FF0000"/>
                </a:solidFill>
                <a:latin typeface="Amasis MT Pro Black" panose="020F0502020204030204" pitchFamily="18" charset="0"/>
              </a:rPr>
              <a:t> 3500 AP læger i DK – hvor mange i </a:t>
            </a:r>
            <a:r>
              <a:rPr lang="da-DK" dirty="0" err="1">
                <a:solidFill>
                  <a:srgbClr val="FF0000"/>
                </a:solidFill>
                <a:latin typeface="Amasis MT Pro Black" panose="020F0502020204030204" pitchFamily="18" charset="0"/>
              </a:rPr>
              <a:t>peri</a:t>
            </a:r>
            <a:r>
              <a:rPr lang="da-DK" dirty="0">
                <a:solidFill>
                  <a:srgbClr val="FF0000"/>
                </a:solidFill>
                <a:latin typeface="Amasis MT Pro Black" panose="020F0502020204030204" pitchFamily="18" charset="0"/>
              </a:rPr>
              <a:t>/menopause???</a:t>
            </a:r>
          </a:p>
        </p:txBody>
      </p:sp>
    </p:spTree>
    <p:extLst>
      <p:ext uri="{BB962C8B-B14F-4D97-AF65-F5344CB8AC3E}">
        <p14:creationId xmlns:p14="http://schemas.microsoft.com/office/powerpoint/2010/main" val="207999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8C643-5598-47E2-BAC7-CB988600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Husk: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44F0C6-3345-4594-B08B-8D1257CFE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Kontrol af BT efter opstart af østrogen &lt;4 uger</a:t>
            </a:r>
          </a:p>
          <a:p>
            <a:r>
              <a:rPr lang="da-DK" dirty="0"/>
              <a:t>Mindst 3 mdr. mellem hver dosisreduktion</a:t>
            </a:r>
          </a:p>
          <a:p>
            <a:r>
              <a:rPr lang="da-DK" dirty="0"/>
              <a:t>Lavest mulige dosis med tilstrækkelig effekt</a:t>
            </a:r>
          </a:p>
          <a:p>
            <a:endParaRPr lang="da-DK" dirty="0"/>
          </a:p>
          <a:p>
            <a:r>
              <a:rPr lang="da-DK" dirty="0">
                <a:highlight>
                  <a:srgbClr val="FFFF00"/>
                </a:highlight>
              </a:rPr>
              <a:t>Individuelt, informeret valg, hvor længe kvinden ønsker behandling</a:t>
            </a:r>
          </a:p>
          <a:p>
            <a:r>
              <a:rPr lang="da-DK" dirty="0"/>
              <a:t>Flere </a:t>
            </a:r>
            <a:r>
              <a:rPr lang="da-DK" dirty="0" err="1"/>
              <a:t>Kbh</a:t>
            </a:r>
            <a:r>
              <a:rPr lang="da-DK" dirty="0"/>
              <a:t> Gynækologer taler livslang behandling</a:t>
            </a:r>
          </a:p>
          <a:p>
            <a:r>
              <a:rPr lang="da-DK" b="1" u="sng" dirty="0">
                <a:solidFill>
                  <a:srgbClr val="FF0000"/>
                </a:solidFill>
              </a:rPr>
              <a:t>Ny guideline 09-2025 Hindsgavl DSOG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Korrespondance med gynækologerne i RN x 3 – meget velkommen! + henv. 2nd opinion </a:t>
            </a:r>
          </a:p>
        </p:txBody>
      </p:sp>
    </p:spTree>
    <p:extLst>
      <p:ext uri="{BB962C8B-B14F-4D97-AF65-F5344CB8AC3E}">
        <p14:creationId xmlns:p14="http://schemas.microsoft.com/office/powerpoint/2010/main" val="20037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A157F-FDDE-4EE6-99F9-2A43A5ED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TAKE HOME MESSAGE Menopause: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2F5F0-5541-4424-8C15-4F7224162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u="sng" dirty="0"/>
              <a:t>Lyt til kvinderne / sundhedsfremme / LEVEALDER / bedstemor teorien?</a:t>
            </a:r>
          </a:p>
          <a:p>
            <a:r>
              <a:rPr lang="da-DK" b="1" u="sng" dirty="0"/>
              <a:t>Livskvalitet / dansk </a:t>
            </a:r>
            <a:r>
              <a:rPr lang="da-DK" b="1" u="sng" dirty="0" err="1"/>
              <a:t>kvindeliv</a:t>
            </a:r>
            <a:r>
              <a:rPr lang="da-DK" b="1" u="sng" dirty="0"/>
              <a:t> anno 2025 </a:t>
            </a:r>
            <a:r>
              <a:rPr lang="da-DK" b="1" u="sng"/>
              <a:t>/pensionsalder?</a:t>
            </a:r>
            <a:endParaRPr lang="da-DK" b="1" u="sng" dirty="0"/>
          </a:p>
          <a:p>
            <a:pPr marL="0" indent="0">
              <a:buNone/>
            </a:pPr>
            <a:endParaRPr lang="da-DK" b="1" u="sng" dirty="0"/>
          </a:p>
          <a:p>
            <a:r>
              <a:rPr lang="da-DK" dirty="0"/>
              <a:t>Ved tvivl send henvisning til </a:t>
            </a:r>
            <a:r>
              <a:rPr lang="da-DK" b="1" dirty="0"/>
              <a:t>gynækolog </a:t>
            </a:r>
          </a:p>
          <a:p>
            <a:endParaRPr lang="da-DK" dirty="0"/>
          </a:p>
          <a:p>
            <a:r>
              <a:rPr lang="da-DK" dirty="0"/>
              <a:t>Råd &amp; </a:t>
            </a:r>
            <a:r>
              <a:rPr lang="da-DK" dirty="0" err="1"/>
              <a:t>update</a:t>
            </a:r>
            <a:r>
              <a:rPr lang="da-DK" dirty="0"/>
              <a:t>! </a:t>
            </a:r>
            <a:r>
              <a:rPr lang="da-DK" dirty="0">
                <a:highlight>
                  <a:srgbClr val="FFFF00"/>
                </a:highlight>
              </a:rPr>
              <a:t>5 år er fra menopause (54 år, men individuelt valg)</a:t>
            </a:r>
          </a:p>
          <a:p>
            <a:r>
              <a:rPr lang="da-DK" dirty="0"/>
              <a:t>12.mands grupper velkomne</a:t>
            </a:r>
          </a:p>
          <a:p>
            <a:endParaRPr lang="da-DK" dirty="0"/>
          </a:p>
          <a:p>
            <a:r>
              <a:rPr lang="da-DK" b="1" u="sng" dirty="0"/>
              <a:t>Østrogen</a:t>
            </a:r>
            <a:r>
              <a:rPr lang="da-DK" dirty="0"/>
              <a:t> er et naturligt hormon – lægeordination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kontrol</a:t>
            </a:r>
          </a:p>
          <a:p>
            <a:r>
              <a:rPr lang="da-DK" dirty="0"/>
              <a:t>Helse/alternativ markedet eksploderer </a:t>
            </a:r>
            <a:r>
              <a:rPr lang="da-DK" dirty="0">
                <a:sym typeface="Wingdings" panose="05000000000000000000" pitchFamily="2" charset="2"/>
              </a:rPr>
              <a:t> ingen kontrol krav/studier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778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1827-6641-092C-F150-A4555030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Aalborg &amp; omegn gynækologer: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4DE7E7-A118-0993-E0B1-A80411FF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Louise Rom (overvejende fertilitet), men også HT, spiral, dysplasi, PCOS og gynækologi generelt. HUSK abort uden henvisning hos alle</a:t>
            </a:r>
          </a:p>
          <a:p>
            <a:endParaRPr lang="da-DK" dirty="0"/>
          </a:p>
          <a:p>
            <a:r>
              <a:rPr lang="da-DK" dirty="0"/>
              <a:t>Morten Ring, almen gynækologi, migræne, HT, </a:t>
            </a:r>
            <a:r>
              <a:rPr lang="da-DK" dirty="0" err="1"/>
              <a:t>hysteroskopi</a:t>
            </a:r>
            <a:endParaRPr lang="da-DK" dirty="0"/>
          </a:p>
          <a:p>
            <a:r>
              <a:rPr lang="da-DK" dirty="0"/>
              <a:t>Eva </a:t>
            </a:r>
            <a:r>
              <a:rPr lang="da-DK" dirty="0" err="1"/>
              <a:t>Kleeberg</a:t>
            </a:r>
            <a:r>
              <a:rPr lang="da-DK" dirty="0"/>
              <a:t>, almen gynækologi, HT, </a:t>
            </a:r>
            <a:r>
              <a:rPr lang="da-DK" dirty="0" err="1"/>
              <a:t>Urogyn</a:t>
            </a:r>
            <a:r>
              <a:rPr lang="da-DK" dirty="0"/>
              <a:t>, </a:t>
            </a:r>
            <a:r>
              <a:rPr lang="da-DK" dirty="0" err="1"/>
              <a:t>lichen</a:t>
            </a:r>
            <a:r>
              <a:rPr lang="da-DK" dirty="0"/>
              <a:t> mm</a:t>
            </a:r>
          </a:p>
          <a:p>
            <a:endParaRPr lang="da-DK" dirty="0"/>
          </a:p>
          <a:p>
            <a:r>
              <a:rPr lang="da-DK" dirty="0"/>
              <a:t>Viborg, Horsens, Randers, Hobro og Silkeborg kortere ventetid end Aalborg</a:t>
            </a:r>
          </a:p>
          <a:p>
            <a:endParaRPr lang="da-DK" dirty="0"/>
          </a:p>
          <a:p>
            <a:r>
              <a:rPr lang="da-DK" dirty="0"/>
              <a:t>2 private gynækologer i Århus;</a:t>
            </a:r>
          </a:p>
          <a:p>
            <a:r>
              <a:rPr lang="da-DK" dirty="0"/>
              <a:t>Mette Meinert, (Hudsygdomme/</a:t>
            </a:r>
            <a:r>
              <a:rPr lang="da-DK" dirty="0" err="1"/>
              <a:t>vulva</a:t>
            </a:r>
            <a:r>
              <a:rPr lang="da-DK" dirty="0"/>
              <a:t> 2500-3400 </a:t>
            </a:r>
            <a:r>
              <a:rPr lang="da-DK" dirty="0" err="1"/>
              <a:t>kr</a:t>
            </a:r>
            <a:r>
              <a:rPr lang="da-DK" dirty="0"/>
              <a:t>)</a:t>
            </a:r>
          </a:p>
          <a:p>
            <a:r>
              <a:rPr lang="da-DK" dirty="0"/>
              <a:t>Anette </a:t>
            </a:r>
            <a:r>
              <a:rPr lang="da-DK" dirty="0" err="1"/>
              <a:t>Peen</a:t>
            </a:r>
            <a:r>
              <a:rPr lang="da-DK" dirty="0"/>
              <a:t>, Menopause &amp; sundhed (4200 </a:t>
            </a:r>
            <a:r>
              <a:rPr lang="da-DK" dirty="0" err="1"/>
              <a:t>kr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573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07219-4F61-4D99-B810-BA0F8C0F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 eftertragtede blodprøver : </a:t>
            </a:r>
            <a:br>
              <a:rPr lang="da-DK" b="1" dirty="0"/>
            </a:br>
            <a:r>
              <a:rPr lang="da-DK" b="1" dirty="0"/>
              <a:t>Tilstand/ændring i kroppen </a:t>
            </a:r>
            <a:r>
              <a:rPr lang="da-DK" b="1" dirty="0" err="1"/>
              <a:t>vs</a:t>
            </a:r>
            <a:r>
              <a:rPr lang="da-DK" b="1" dirty="0"/>
              <a:t> sygdom!?!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7FE592-EA19-4F83-BDFC-944FA361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Stor efterspørgsel på blodprøver fra kvinderne </a:t>
            </a:r>
          </a:p>
          <a:p>
            <a:r>
              <a:rPr lang="da-DK" dirty="0"/>
              <a:t>Kurative blodprøver???</a:t>
            </a:r>
          </a:p>
          <a:p>
            <a:r>
              <a:rPr lang="da-DK" dirty="0"/>
              <a:t>Præmatur menopause mistanke &lt;45 år (</a:t>
            </a:r>
            <a:r>
              <a:rPr lang="da-DK" b="1" dirty="0"/>
              <a:t>FSH niveau med interval</a:t>
            </a:r>
            <a:r>
              <a:rPr lang="da-DK" dirty="0"/>
              <a:t>)</a:t>
            </a:r>
          </a:p>
          <a:p>
            <a:r>
              <a:rPr lang="da-DK" dirty="0"/>
              <a:t>Stofskifte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FSH er den vi kan bruge! (&gt;30) </a:t>
            </a:r>
          </a:p>
          <a:p>
            <a:r>
              <a:rPr lang="da-DK" dirty="0"/>
              <a:t>Blødningskalender </a:t>
            </a:r>
          </a:p>
          <a:p>
            <a:r>
              <a:rPr lang="da-DK" dirty="0"/>
              <a:t>Symptomdagbog / MRS</a:t>
            </a:r>
          </a:p>
          <a:p>
            <a:r>
              <a:rPr lang="da-DK" dirty="0"/>
              <a:t>Hvad er problematikken? Anamnesen? Værktøjskassen…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97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64C7B60-1BC7-8DC5-82A4-D0A082DF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386102"/>
            <a:ext cx="9131073" cy="60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41225D1-D126-7BF3-EC25-7B29BED64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483" y="316323"/>
            <a:ext cx="8364838" cy="56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A844-46DD-E7FA-9942-A22E02B0C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1E6FE66-4552-10C9-A163-43E0B3D05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92258"/>
          <a:stretch>
            <a:fillRect/>
          </a:stretch>
        </p:blipFill>
        <p:spPr>
          <a:xfrm>
            <a:off x="1741483" y="316323"/>
            <a:ext cx="8364838" cy="43479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1D535BB-598D-2D1B-E715-7AF1E7D2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34" y="925286"/>
            <a:ext cx="7845132" cy="427808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978928B-720C-A970-9521-7D7312FF4310}"/>
              </a:ext>
            </a:extLst>
          </p:cNvPr>
          <p:cNvSpPr txBox="1"/>
          <p:nvPr/>
        </p:nvSpPr>
        <p:spPr>
          <a:xfrm>
            <a:off x="2307771" y="52033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MRS_Danish.pdf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7F1F28C-FDD6-F5BF-9837-2882DE4DA567}"/>
              </a:ext>
            </a:extLst>
          </p:cNvPr>
          <p:cNvSpPr txBox="1"/>
          <p:nvPr/>
        </p:nvSpPr>
        <p:spPr>
          <a:xfrm>
            <a:off x="2307771" y="5609548"/>
            <a:ext cx="894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www.alleroedgyn.dk/wp-content/uploads/2025/03/MRS_Danish.pdf</a:t>
            </a:r>
          </a:p>
        </p:txBody>
      </p:sp>
    </p:spTree>
    <p:extLst>
      <p:ext uri="{BB962C8B-B14F-4D97-AF65-F5344CB8AC3E}">
        <p14:creationId xmlns:p14="http://schemas.microsoft.com/office/powerpoint/2010/main" val="145724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C558266-9D47-DC46-91BC-963B8B77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" y="0"/>
            <a:ext cx="10128837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3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82BAE2B-5ADA-E911-05AE-76C9F749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0"/>
            <a:ext cx="10374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B3B31-87A2-443C-B9A4-B88187C9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Behandling blødningsforstyrrelser: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722791-C308-4145-B7E5-B77E21DB3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u="sng" dirty="0"/>
              <a:t>Akut: </a:t>
            </a:r>
            <a:r>
              <a:rPr lang="da-DK" dirty="0" err="1"/>
              <a:t>Tranexamsyre</a:t>
            </a:r>
            <a:r>
              <a:rPr lang="da-DK" dirty="0"/>
              <a:t>, </a:t>
            </a:r>
            <a:r>
              <a:rPr lang="da-DK" dirty="0" err="1"/>
              <a:t>Provera</a:t>
            </a:r>
            <a:r>
              <a:rPr lang="da-DK" dirty="0"/>
              <a:t> eller p-piller (3-2-1 kur)</a:t>
            </a:r>
          </a:p>
          <a:p>
            <a:endParaRPr lang="da-DK" dirty="0"/>
          </a:p>
          <a:p>
            <a:r>
              <a:rPr lang="da-DK" b="1" u="sng" dirty="0"/>
              <a:t>Langsigtet:</a:t>
            </a:r>
          </a:p>
          <a:p>
            <a:r>
              <a:rPr lang="da-DK" dirty="0"/>
              <a:t>Hormonspiral (52 mg)</a:t>
            </a:r>
          </a:p>
          <a:p>
            <a:r>
              <a:rPr lang="da-DK" dirty="0"/>
              <a:t>Afstødningsblødning (</a:t>
            </a:r>
            <a:r>
              <a:rPr lang="da-DK" dirty="0" err="1"/>
              <a:t>Provera</a:t>
            </a:r>
            <a:r>
              <a:rPr lang="da-DK" dirty="0"/>
              <a:t> kur) før spiral</a:t>
            </a:r>
          </a:p>
          <a:p>
            <a:r>
              <a:rPr lang="da-DK" dirty="0" err="1"/>
              <a:t>Tranexamsyre</a:t>
            </a:r>
            <a:r>
              <a:rPr lang="da-DK" dirty="0"/>
              <a:t> de første 3 menstruationer efter spiral</a:t>
            </a:r>
          </a:p>
          <a:p>
            <a:r>
              <a:rPr lang="da-DK" dirty="0" err="1"/>
              <a:t>Resektion</a:t>
            </a:r>
            <a:r>
              <a:rPr lang="da-DK" dirty="0"/>
              <a:t> af evt. fibrom eller polyp (</a:t>
            </a:r>
            <a:r>
              <a:rPr lang="da-DK" dirty="0" err="1"/>
              <a:t>hysteroskopi</a:t>
            </a:r>
            <a:r>
              <a:rPr lang="da-DK" dirty="0"/>
              <a:t>) evt. + spiral</a:t>
            </a:r>
          </a:p>
          <a:p>
            <a:r>
              <a:rPr lang="da-DK" dirty="0"/>
              <a:t>TCER &gt;45 år </a:t>
            </a:r>
            <a:r>
              <a:rPr lang="da-DK" dirty="0" err="1"/>
              <a:t>evt</a:t>
            </a:r>
            <a:r>
              <a:rPr lang="da-DK" dirty="0"/>
              <a:t> + spiral (40-45 år)</a:t>
            </a:r>
          </a:p>
          <a:p>
            <a:r>
              <a:rPr lang="da-DK" dirty="0" err="1"/>
              <a:t>Hysterektomi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78798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1171</Words>
  <Application>Microsoft Office PowerPoint</Application>
  <PresentationFormat>Widescreen</PresentationFormat>
  <Paragraphs>129</Paragraphs>
  <Slides>22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Amasis MT Pro Black</vt:lpstr>
      <vt:lpstr>Aptos</vt:lpstr>
      <vt:lpstr>Arial</vt:lpstr>
      <vt:lpstr>Calibri</vt:lpstr>
      <vt:lpstr>Calibri Light</vt:lpstr>
      <vt:lpstr>Wingdings</vt:lpstr>
      <vt:lpstr>1_Office-tema</vt:lpstr>
      <vt:lpstr>PowerPoint-præsentation</vt:lpstr>
      <vt:lpstr>PowerPoint-præsentation</vt:lpstr>
      <vt:lpstr>De eftertragtede blodprøver :  Tilstand/ændring i kroppen vs sygdom!?!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Behandling blødningsforstyrrelser:</vt:lpstr>
      <vt:lpstr>Behandling praksis eller gynækolog?</vt:lpstr>
      <vt:lpstr>Behandling af menopause </vt:lpstr>
      <vt:lpstr>Det terapeutiske vindue:</vt:lpstr>
      <vt:lpstr>Gynækologens opskrift</vt:lpstr>
      <vt:lpstr>Perimenopause symptomer:</vt:lpstr>
      <vt:lpstr>Depression tidligere i livet/efter fødsel øger risiko for depression i peri-/menopause Kvinder med psykiatriske diagnoser generelt /ADHD mere følsomme for østrogenfald 44 år</vt:lpstr>
      <vt:lpstr>Vægt &amp; menopause ikke en skrøne…. Wegovy  Metformin vedligehold…..</vt:lpstr>
      <vt:lpstr>Case 1 :</vt:lpstr>
      <vt:lpstr>Case 2:</vt:lpstr>
      <vt:lpstr>PowerPoint-præsentation</vt:lpstr>
      <vt:lpstr>Husk:</vt:lpstr>
      <vt:lpstr>TAKE HOME MESSAGE Menopause:</vt:lpstr>
      <vt:lpstr>Aalborg &amp; omegn gynækologer: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Rom</dc:creator>
  <cp:lastModifiedBy>Annette Gehrs</cp:lastModifiedBy>
  <cp:revision>4</cp:revision>
  <dcterms:created xsi:type="dcterms:W3CDTF">2025-08-13T06:24:58Z</dcterms:created>
  <dcterms:modified xsi:type="dcterms:W3CDTF">2025-10-06T07:51:37Z</dcterms:modified>
</cp:coreProperties>
</file>